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256" r:id="rId2"/>
    <p:sldId id="265" r:id="rId3"/>
    <p:sldId id="322" r:id="rId4"/>
    <p:sldId id="266" r:id="rId5"/>
    <p:sldId id="267" r:id="rId6"/>
    <p:sldId id="269" r:id="rId7"/>
    <p:sldId id="270" r:id="rId8"/>
    <p:sldId id="268" r:id="rId9"/>
    <p:sldId id="271" r:id="rId10"/>
    <p:sldId id="272" r:id="rId11"/>
    <p:sldId id="278" r:id="rId12"/>
    <p:sldId id="296" r:id="rId13"/>
    <p:sldId id="273" r:id="rId14"/>
    <p:sldId id="274" r:id="rId15"/>
    <p:sldId id="275" r:id="rId16"/>
    <p:sldId id="277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3" r:id="rId28"/>
    <p:sldId id="294" r:id="rId29"/>
    <p:sldId id="292" r:id="rId30"/>
    <p:sldId id="295" r:id="rId31"/>
    <p:sldId id="291" r:id="rId32"/>
    <p:sldId id="297" r:id="rId33"/>
    <p:sldId id="298" r:id="rId34"/>
    <p:sldId id="299" r:id="rId35"/>
    <p:sldId id="300" r:id="rId36"/>
    <p:sldId id="301" r:id="rId37"/>
    <p:sldId id="305" r:id="rId38"/>
    <p:sldId id="302" r:id="rId39"/>
    <p:sldId id="303" r:id="rId40"/>
    <p:sldId id="304" r:id="rId41"/>
    <p:sldId id="306" r:id="rId42"/>
    <p:sldId id="307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4" autoAdjust="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F2A7C-59A5-4DC9-A5F8-4E972EAA0D5D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56A9B-6C62-4439-BB71-72D6DB43F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158D-FCFF-47F7-9D93-0301A5024C5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158D-FCFF-47F7-9D93-0301A5024C5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12/9/2010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42910" y="2316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 A201:</a:t>
            </a:r>
            <a:b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Programming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find(), index()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=“I am string I am”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str.find</a:t>
            </a:r>
            <a:r>
              <a:rPr lang="en-US" altLang="zh-CN" dirty="0" smtClean="0"/>
              <a:t>(‘a’)		2  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str.find</a:t>
            </a:r>
            <a:r>
              <a:rPr lang="en-US" altLang="zh-CN" dirty="0" smtClean="0"/>
              <a:t>(‘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’)		8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str.find</a:t>
            </a:r>
            <a:r>
              <a:rPr lang="en-US" altLang="zh-CN" dirty="0" smtClean="0"/>
              <a:t>(‘b’)		-1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str.index</a:t>
            </a:r>
            <a:r>
              <a:rPr lang="en-US" altLang="zh-CN" dirty="0" smtClean="0"/>
              <a:t>(‘a’)		2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str.index</a:t>
            </a:r>
            <a:r>
              <a:rPr lang="en-US" altLang="zh-CN" dirty="0" smtClean="0"/>
              <a:t>(‘b’)		</a:t>
            </a:r>
            <a:r>
              <a:rPr lang="en-US" altLang="zh-CN" dirty="0" smtClean="0">
                <a:solidFill>
                  <a:srgbClr val="FF0000"/>
                </a:solidFill>
              </a:rPr>
              <a:t>Error!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214810" y="2786058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&gt;Return the position of first ‘a’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4214810" y="3357562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&gt;case sensitive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286216" y="4000504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not contain ‘b’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286216" y="4572008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&gt;same with find()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5000628" y="5143512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&gt;different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find()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</a:t>
            </a:r>
            <a:r>
              <a:rPr lang="en-US" altLang="zh-CN" dirty="0" err="1" smtClean="0"/>
              <a:t>rfind</a:t>
            </a:r>
            <a:r>
              <a:rPr lang="en-US" altLang="zh-CN" dirty="0" smtClean="0"/>
              <a:t>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=“I am string I am”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str.rfind</a:t>
            </a:r>
            <a:r>
              <a:rPr lang="en-US" altLang="zh-CN" dirty="0" smtClean="0"/>
              <a:t>(‘a’)		</a:t>
            </a:r>
            <a:r>
              <a:rPr lang="en-US" altLang="zh-CN" dirty="0" smtClean="0">
                <a:solidFill>
                  <a:srgbClr val="0070C0"/>
                </a:solidFill>
              </a:rPr>
              <a:t>14  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str.find</a:t>
            </a:r>
            <a:r>
              <a:rPr lang="en-US" altLang="zh-CN" dirty="0" smtClean="0"/>
              <a:t>(‘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’)		</a:t>
            </a:r>
            <a:r>
              <a:rPr lang="en-US" altLang="zh-CN" dirty="0" smtClean="0">
                <a:solidFill>
                  <a:srgbClr val="0070C0"/>
                </a:solidFill>
              </a:rPr>
              <a:t>8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str.find</a:t>
            </a:r>
            <a:r>
              <a:rPr lang="en-US" altLang="zh-CN" dirty="0" smtClean="0"/>
              <a:t>(‘b’)		</a:t>
            </a:r>
            <a:r>
              <a:rPr lang="en-US" altLang="zh-CN" dirty="0" smtClean="0">
                <a:solidFill>
                  <a:srgbClr val="0070C0"/>
                </a:solidFill>
              </a:rPr>
              <a:t>-1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Are the last characters of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 equal to “ am”?</a:t>
            </a:r>
          </a:p>
          <a:p>
            <a:pPr>
              <a:buNone/>
            </a:pPr>
            <a:r>
              <a:rPr lang="en-US" altLang="zh-CN" dirty="0" smtClean="0"/>
              <a:t>return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str.rfind</a:t>
            </a:r>
            <a:r>
              <a:rPr lang="en-US" altLang="zh-CN" dirty="0" smtClean="0"/>
              <a:t>(“ am”):] == “ am”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286248" y="2786058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&gt;Return the position of last ‘a’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4214810" y="3357562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&gt;also case sensitive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286216" y="4000504"/>
            <a:ext cx="4857784" cy="9286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&gt;also return -1 when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not contain ‘b’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Practice: </a:t>
            </a:r>
            <a:r>
              <a:rPr lang="en-US" altLang="zh-CN" dirty="0" smtClean="0"/>
              <a:t>find out if str1 contains str2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dirty="0" smtClean="0"/>
              <a:t>1. if str2 in str1:</a:t>
            </a:r>
          </a:p>
          <a:p>
            <a:pPr marL="514350" indent="-514350">
              <a:buNone/>
            </a:pPr>
            <a:r>
              <a:rPr lang="en-US" altLang="zh-CN" dirty="0" smtClean="0"/>
              <a:t>		return True</a:t>
            </a:r>
          </a:p>
          <a:p>
            <a:pPr marL="514350" indent="-514350">
              <a:buNone/>
            </a:pPr>
            <a:r>
              <a:rPr lang="en-US" altLang="zh-CN" dirty="0" smtClean="0"/>
              <a:t>2. if str1.find(str2)&lt;0:</a:t>
            </a:r>
          </a:p>
          <a:p>
            <a:pPr marL="514350" indent="-514350">
              <a:buNone/>
            </a:pPr>
            <a:r>
              <a:rPr lang="en-US" altLang="zh-CN" dirty="0" smtClean="0"/>
              <a:t>		return True</a:t>
            </a:r>
          </a:p>
          <a:p>
            <a:pPr marL="514350" indent="-514350">
              <a:buNone/>
            </a:pPr>
            <a:r>
              <a:rPr lang="en-US" altLang="zh-CN" dirty="0" smtClean="0"/>
              <a:t>3. You can always write a loop, but … it will be more complicated.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</a:t>
            </a:r>
            <a:r>
              <a:rPr lang="en-US" altLang="zh-CN" dirty="0" err="1" smtClean="0"/>
              <a:t>isdigit</a:t>
            </a:r>
            <a:r>
              <a:rPr lang="en-US" altLang="zh-CN" dirty="0" smtClean="0"/>
              <a:t>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str1=“1987372”		str2=“9.3”		str3=“-5”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&gt;&gt;&gt;str1.isdigit()		</a:t>
            </a:r>
            <a:r>
              <a:rPr lang="en-US" altLang="zh-CN" dirty="0" smtClean="0">
                <a:solidFill>
                  <a:srgbClr val="0070C0"/>
                </a:solidFill>
              </a:rPr>
              <a:t>True  </a:t>
            </a:r>
          </a:p>
          <a:p>
            <a:pPr>
              <a:buNone/>
            </a:pPr>
            <a:r>
              <a:rPr lang="en-US" altLang="zh-CN" dirty="0" smtClean="0"/>
              <a:t>&gt;&gt;&gt;str2.isdigit() 		</a:t>
            </a:r>
            <a:r>
              <a:rPr lang="en-US" altLang="zh-CN" dirty="0" smtClean="0">
                <a:solidFill>
                  <a:srgbClr val="0070C0"/>
                </a:solidFill>
              </a:rPr>
              <a:t>False</a:t>
            </a:r>
          </a:p>
          <a:p>
            <a:pPr>
              <a:buNone/>
            </a:pPr>
            <a:r>
              <a:rPr lang="en-US" altLang="zh-CN" dirty="0" smtClean="0"/>
              <a:t>&gt;&gt;&gt;str3.isdigit() 		</a:t>
            </a:r>
            <a:r>
              <a:rPr lang="en-US" altLang="zh-CN" dirty="0" smtClean="0">
                <a:solidFill>
                  <a:srgbClr val="0070C0"/>
                </a:solidFill>
              </a:rPr>
              <a:t>False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anystring.isdigit</a:t>
            </a:r>
            <a:r>
              <a:rPr lang="en-US" altLang="zh-CN" dirty="0" smtClean="0"/>
              <a:t>() returns True =&gt; </a:t>
            </a:r>
            <a:r>
              <a:rPr lang="en-US" altLang="zh-CN" dirty="0" err="1" smtClean="0"/>
              <a:t>anystring</a:t>
            </a:r>
            <a:r>
              <a:rPr lang="en-US" altLang="zh-CN" dirty="0" smtClean="0"/>
              <a:t> only contains digits	, no dots, no any other symbols	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</a:t>
            </a:r>
            <a:r>
              <a:rPr lang="en-US" altLang="zh-CN" dirty="0" err="1" smtClean="0"/>
              <a:t>islower</a:t>
            </a:r>
            <a:r>
              <a:rPr lang="en-US" altLang="zh-CN" dirty="0" smtClean="0"/>
              <a:t>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str1=“</a:t>
            </a:r>
            <a:r>
              <a:rPr lang="en-US" altLang="zh-CN" dirty="0" err="1" smtClean="0"/>
              <a:t>aaa</a:t>
            </a:r>
            <a:r>
              <a:rPr lang="en-US" altLang="zh-CN" dirty="0" smtClean="0"/>
              <a:t>”		str2=“a 8 %,  ”		str3=“A”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&gt;&gt;&gt;str1.islower()	</a:t>
            </a:r>
            <a:r>
              <a:rPr lang="en-US" altLang="zh-CN" dirty="0" smtClean="0">
                <a:solidFill>
                  <a:srgbClr val="0070C0"/>
                </a:solidFill>
              </a:rPr>
              <a:t>True  </a:t>
            </a:r>
          </a:p>
          <a:p>
            <a:pPr>
              <a:buNone/>
            </a:pPr>
            <a:r>
              <a:rPr lang="en-US" altLang="zh-CN" dirty="0" smtClean="0"/>
              <a:t>&gt;&gt;&gt;str2.islower() 	</a:t>
            </a:r>
            <a:r>
              <a:rPr lang="en-US" altLang="zh-CN" dirty="0" smtClean="0">
                <a:solidFill>
                  <a:srgbClr val="0070C0"/>
                </a:solidFill>
              </a:rPr>
              <a:t>False</a:t>
            </a:r>
          </a:p>
          <a:p>
            <a:pPr>
              <a:buNone/>
            </a:pPr>
            <a:r>
              <a:rPr lang="en-US" altLang="zh-CN" dirty="0" smtClean="0"/>
              <a:t>&gt;&gt;&gt;str3.islower() 	</a:t>
            </a:r>
            <a:r>
              <a:rPr lang="en-US" altLang="zh-CN" dirty="0" smtClean="0">
                <a:solidFill>
                  <a:srgbClr val="0070C0"/>
                </a:solidFill>
              </a:rPr>
              <a:t>False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anystring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islower</a:t>
            </a:r>
            <a:r>
              <a:rPr lang="en-US" altLang="zh-CN" dirty="0" smtClean="0"/>
              <a:t>() returns True =&gt; </a:t>
            </a:r>
            <a:r>
              <a:rPr lang="en-US" altLang="zh-CN" dirty="0" err="1" smtClean="0"/>
              <a:t>anystring</a:t>
            </a:r>
            <a:r>
              <a:rPr lang="en-US" altLang="zh-CN" dirty="0" smtClean="0"/>
              <a:t> only contains lower letters, no spaces, no symbols, no digits	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lower()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=“I AM string ** 12”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str.lower</a:t>
            </a:r>
            <a:r>
              <a:rPr lang="en-US" altLang="zh-CN" dirty="0" smtClean="0"/>
              <a:t>()		</a:t>
            </a:r>
            <a:r>
              <a:rPr lang="en-US" altLang="zh-CN" dirty="0" smtClean="0">
                <a:solidFill>
                  <a:srgbClr val="0070C0"/>
                </a:solidFill>
              </a:rPr>
              <a:t>“</a:t>
            </a:r>
            <a:r>
              <a:rPr lang="en-US" altLang="zh-CN" dirty="0" err="1" smtClean="0">
                <a:solidFill>
                  <a:srgbClr val="0070C0"/>
                </a:solidFill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</a:rPr>
              <a:t> am string ** 12”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			 </a:t>
            </a:r>
            <a:r>
              <a:rPr lang="en-US" altLang="zh-CN" dirty="0" smtClean="0">
                <a:solidFill>
                  <a:srgbClr val="0070C0"/>
                </a:solidFill>
              </a:rPr>
              <a:t>“I AM string ** 12”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str.lower</a:t>
            </a:r>
            <a:r>
              <a:rPr lang="en-US" altLang="zh-CN" dirty="0" smtClean="0"/>
              <a:t>() returns a new string that contains the same characters with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, but all letter will be in lowercase, </a:t>
            </a:r>
            <a:r>
              <a:rPr lang="en-US" altLang="zh-CN" b="1" dirty="0" err="1" smtClean="0"/>
              <a:t>str</a:t>
            </a:r>
            <a:r>
              <a:rPr lang="en-US" altLang="zh-CN" b="1" dirty="0" smtClean="0"/>
              <a:t> itself doesn’t change</a:t>
            </a:r>
            <a:r>
              <a:rPr lang="en-US" altLang="zh-CN" dirty="0" smtClean="0"/>
              <a:t>!	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replace()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400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=“I AM string **”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str.replace</a:t>
            </a:r>
            <a:r>
              <a:rPr lang="en-US" altLang="zh-CN" dirty="0" smtClean="0"/>
              <a:t>(‘A’, ‘a’)		</a:t>
            </a:r>
            <a:r>
              <a:rPr lang="en-US" altLang="zh-CN" dirty="0" smtClean="0">
                <a:solidFill>
                  <a:srgbClr val="0070C0"/>
                </a:solidFill>
              </a:rPr>
              <a:t>“I </a:t>
            </a:r>
            <a:r>
              <a:rPr lang="en-US" altLang="zh-CN" dirty="0" err="1" smtClean="0">
                <a:solidFill>
                  <a:srgbClr val="0070C0"/>
                </a:solidFill>
              </a:rPr>
              <a:t>aM</a:t>
            </a:r>
            <a:r>
              <a:rPr lang="en-US" altLang="zh-CN" dirty="0" smtClean="0">
                <a:solidFill>
                  <a:srgbClr val="0070C0"/>
                </a:solidFill>
              </a:rPr>
              <a:t> string **”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str.replace</a:t>
            </a:r>
            <a:r>
              <a:rPr lang="en-US" altLang="zh-CN" dirty="0" smtClean="0"/>
              <a:t>(‘*’, ‘hi’)		</a:t>
            </a:r>
            <a:r>
              <a:rPr lang="en-US" altLang="zh-CN" dirty="0" smtClean="0">
                <a:solidFill>
                  <a:srgbClr val="0070C0"/>
                </a:solidFill>
              </a:rPr>
              <a:t>“I AM string </a:t>
            </a:r>
            <a:r>
              <a:rPr lang="en-US" altLang="zh-CN" dirty="0" err="1" smtClean="0">
                <a:solidFill>
                  <a:srgbClr val="0070C0"/>
                </a:solidFill>
              </a:rPr>
              <a:t>hihi</a:t>
            </a:r>
            <a:r>
              <a:rPr lang="en-US" altLang="zh-CN" dirty="0" smtClean="0">
                <a:solidFill>
                  <a:srgbClr val="0070C0"/>
                </a:solidFill>
              </a:rPr>
              <a:t>”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str.replace</a:t>
            </a:r>
            <a:r>
              <a:rPr lang="en-US" altLang="zh-CN" dirty="0" smtClean="0"/>
              <a:t>(‘b’, ‘c’)		</a:t>
            </a:r>
            <a:r>
              <a:rPr lang="en-US" altLang="zh-CN" dirty="0" smtClean="0">
                <a:solidFill>
                  <a:srgbClr val="0070C0"/>
                </a:solidFill>
              </a:rPr>
              <a:t>“I AM string **”</a:t>
            </a:r>
          </a:p>
          <a:p>
            <a:pPr>
              <a:buNone/>
            </a:pPr>
            <a:endParaRPr lang="en-US" altLang="zh-CN" sz="1400" dirty="0" smtClean="0"/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				 </a:t>
            </a:r>
            <a:r>
              <a:rPr lang="en-US" altLang="zh-CN" dirty="0" smtClean="0">
                <a:solidFill>
                  <a:srgbClr val="0070C0"/>
                </a:solidFill>
              </a:rPr>
              <a:t>“I AM string **”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Again, </a:t>
            </a:r>
            <a:r>
              <a:rPr lang="en-US" altLang="zh-CN" b="1" dirty="0" err="1" smtClean="0"/>
              <a:t>str</a:t>
            </a:r>
            <a:r>
              <a:rPr lang="en-US" altLang="zh-CN" b="1" dirty="0" smtClean="0"/>
              <a:t> itself doesn’t change</a:t>
            </a:r>
            <a:r>
              <a:rPr lang="en-US" altLang="zh-CN" dirty="0" smtClean="0"/>
              <a:t>!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358082" y="4357694"/>
            <a:ext cx="2071702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error.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786578" y="4429132"/>
            <a:ext cx="500066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split()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4721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str1=“I am separated by spaces”</a:t>
            </a:r>
          </a:p>
          <a:p>
            <a:pPr>
              <a:buNone/>
            </a:pPr>
            <a:r>
              <a:rPr lang="en-US" altLang="zh-CN" dirty="0" smtClean="0"/>
              <a:t>str2=“I am-separated by-some other-thing”</a:t>
            </a:r>
          </a:p>
          <a:p>
            <a:pPr>
              <a:buNone/>
            </a:pPr>
            <a:r>
              <a:rPr lang="en-US" altLang="zh-CN" dirty="0" smtClean="0"/>
              <a:t>result1=str1.split()</a:t>
            </a:r>
          </a:p>
          <a:p>
            <a:pPr>
              <a:buNone/>
            </a:pPr>
            <a:r>
              <a:rPr lang="en-US" altLang="zh-CN" dirty="0" smtClean="0"/>
              <a:t>result2=str2.split()</a:t>
            </a:r>
          </a:p>
          <a:p>
            <a:pPr>
              <a:buNone/>
            </a:pPr>
            <a:r>
              <a:rPr lang="en-US" altLang="zh-CN" dirty="0" smtClean="0"/>
              <a:t>result3=str2.split(‘-’)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&gt;&gt;&gt;result1		</a:t>
            </a:r>
            <a:r>
              <a:rPr lang="en-US" altLang="zh-CN" sz="2400" dirty="0" smtClean="0">
                <a:solidFill>
                  <a:srgbClr val="0070C0"/>
                </a:solidFill>
              </a:rPr>
              <a:t>['I', 'am', 'separated', 'by', 'spaces']</a:t>
            </a:r>
          </a:p>
          <a:p>
            <a:pPr>
              <a:buNone/>
            </a:pPr>
            <a:r>
              <a:rPr lang="en-US" altLang="zh-CN" dirty="0" smtClean="0"/>
              <a:t>&gt;&gt;&gt;result2		</a:t>
            </a:r>
            <a:r>
              <a:rPr lang="en-US" altLang="zh-CN" sz="2400" dirty="0" smtClean="0">
                <a:solidFill>
                  <a:srgbClr val="0070C0"/>
                </a:solidFill>
              </a:rPr>
              <a:t>['I', 'am-separated', 'by-some', 'other-thing']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method – split()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4721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&gt;&gt;&gt;result3		</a:t>
            </a:r>
            <a:r>
              <a:rPr lang="en-US" altLang="zh-CN" sz="2400" dirty="0" smtClean="0">
                <a:solidFill>
                  <a:srgbClr val="0070C0"/>
                </a:solidFill>
              </a:rPr>
              <a:t>['I am', 'separated by', 'some other', 'thing']</a:t>
            </a:r>
          </a:p>
          <a:p>
            <a:pPr>
              <a:buNone/>
            </a:pPr>
            <a:r>
              <a:rPr lang="en-US" altLang="zh-CN" dirty="0" smtClean="0"/>
              <a:t>&gt;&gt;&gt;str1		</a:t>
            </a:r>
            <a:r>
              <a:rPr lang="en-US" altLang="zh-CN" sz="2400" dirty="0" smtClean="0">
                <a:solidFill>
                  <a:srgbClr val="0070C0"/>
                </a:solidFill>
              </a:rPr>
              <a:t>“I am separated by spaces”</a:t>
            </a:r>
          </a:p>
          <a:p>
            <a:pPr>
              <a:buNone/>
            </a:pPr>
            <a:r>
              <a:rPr lang="en-US" altLang="zh-CN" dirty="0" smtClean="0"/>
              <a:t>&gt;&gt;&gt;str2		</a:t>
            </a:r>
            <a:r>
              <a:rPr lang="en-US" altLang="zh-CN" sz="2400" dirty="0" smtClean="0">
                <a:solidFill>
                  <a:srgbClr val="0070C0"/>
                </a:solidFill>
              </a:rPr>
              <a:t>“I am-separated by-some other-thing”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Oval 3"/>
          <p:cNvSpPr/>
          <p:nvPr/>
        </p:nvSpPr>
        <p:spPr>
          <a:xfrm>
            <a:off x="785786" y="2214554"/>
            <a:ext cx="1357322" cy="12858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571604" y="3643314"/>
            <a:ext cx="6357982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original strings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not change!!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Chained method calls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4721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Remember 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() ?</a:t>
            </a:r>
          </a:p>
          <a:p>
            <a:endParaRPr lang="en-US" altLang="zh-CN" sz="2400" dirty="0" smtClean="0"/>
          </a:p>
          <a:p>
            <a:pPr>
              <a:buNone/>
            </a:pPr>
            <a:r>
              <a:rPr lang="en-US" altLang="zh-CN" dirty="0" smtClean="0"/>
              <a:t> Ex: radius = float(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dirty="0" smtClean="0"/>
              <a:t>))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This is a combination of two functions:</a:t>
            </a:r>
          </a:p>
          <a:p>
            <a:pPr>
              <a:buNone/>
            </a:pPr>
            <a:r>
              <a:rPr lang="en-US" altLang="zh-CN" sz="2800" dirty="0" smtClean="0"/>
              <a:t>        radius = </a:t>
            </a:r>
            <a:r>
              <a:rPr lang="en-US" altLang="zh-CN" sz="2800" dirty="0" err="1" smtClean="0"/>
              <a:t>raw_input</a:t>
            </a:r>
            <a:r>
              <a:rPr lang="en-US" altLang="zh-CN" sz="2800" dirty="0" smtClean="0"/>
              <a:t> (</a:t>
            </a:r>
            <a:r>
              <a:rPr lang="en-US" altLang="zh-CN" sz="2800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string value</a:t>
            </a:r>
          </a:p>
          <a:p>
            <a:pPr>
              <a:buNone/>
            </a:pPr>
            <a:r>
              <a:rPr lang="en-US" altLang="zh-CN" sz="2800" dirty="0" smtClean="0"/>
              <a:t>        radius = float(radius)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float value</a:t>
            </a:r>
          </a:p>
          <a:p>
            <a:pPr>
              <a:buNone/>
            </a:pPr>
            <a:endParaRPr lang="en-US" altLang="zh-CN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643174" y="2643182"/>
            <a:ext cx="2500330" cy="18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 2"/>
          <p:cNvSpPr txBox="1">
            <a:spLocks/>
          </p:cNvSpPr>
          <p:nvPr/>
        </p:nvSpPr>
        <p:spPr>
          <a:xfrm>
            <a:off x="3929058" y="2143116"/>
            <a:ext cx="3500462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inside to outside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71736" y="3213098"/>
            <a:ext cx="85725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643174" y="3214686"/>
            <a:ext cx="285752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副标题 2"/>
          <p:cNvSpPr txBox="1">
            <a:spLocks/>
          </p:cNvSpPr>
          <p:nvPr/>
        </p:nvSpPr>
        <p:spPr>
          <a:xfrm>
            <a:off x="714348" y="3500438"/>
            <a:ext cx="3071834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2.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conversion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71868" y="3213098"/>
            <a:ext cx="17859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43438" y="3214686"/>
            <a:ext cx="35719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副标题 2"/>
          <p:cNvSpPr txBox="1">
            <a:spLocks/>
          </p:cNvSpPr>
          <p:nvPr/>
        </p:nvSpPr>
        <p:spPr>
          <a:xfrm>
            <a:off x="4857752" y="3500438"/>
            <a:ext cx="257176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Read input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About the final test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Thursday </a:t>
            </a:r>
            <a:r>
              <a:rPr lang="en-US" dirty="0" smtClean="0"/>
              <a:t>December 16, </a:t>
            </a:r>
            <a:r>
              <a:rPr lang="en-US" dirty="0" smtClean="0"/>
              <a:t>5-7pm</a:t>
            </a:r>
            <a:endParaRPr lang="en-US" dirty="0" smtClean="0"/>
          </a:p>
          <a:p>
            <a:r>
              <a:rPr lang="en-US" dirty="0" err="1" smtClean="0"/>
              <a:t>Ballantine</a:t>
            </a:r>
            <a:r>
              <a:rPr lang="en-US" dirty="0" smtClean="0"/>
              <a:t> Hall </a:t>
            </a:r>
            <a:r>
              <a:rPr lang="en-US" dirty="0" smtClean="0"/>
              <a:t>(BH) 228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 Chained method calls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4721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=“I AM string”</a:t>
            </a:r>
          </a:p>
          <a:p>
            <a:pPr>
              <a:buNone/>
            </a:pPr>
            <a:r>
              <a:rPr lang="en-US" altLang="zh-CN" dirty="0" smtClean="0"/>
              <a:t>&gt;&gt;&gt;result = </a:t>
            </a:r>
            <a:r>
              <a:rPr lang="en-US" altLang="zh-CN" dirty="0" err="1" smtClean="0"/>
              <a:t>str.upper</a:t>
            </a:r>
            <a:r>
              <a:rPr lang="en-US" altLang="zh-CN" dirty="0" smtClean="0"/>
              <a:t>().lower()</a:t>
            </a:r>
          </a:p>
          <a:p>
            <a:pPr>
              <a:buNone/>
            </a:pPr>
            <a:r>
              <a:rPr lang="en-US" altLang="zh-CN" dirty="0" smtClean="0"/>
              <a:t>&gt;&gt;&gt;result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“</a:t>
            </a:r>
            <a:r>
              <a:rPr lang="en-US" altLang="zh-CN" dirty="0" err="1" smtClean="0">
                <a:solidFill>
                  <a:srgbClr val="0070C0"/>
                </a:solidFill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</a:rPr>
              <a:t> am string”</a:t>
            </a: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00364" y="2786058"/>
            <a:ext cx="250033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副标题 2"/>
          <p:cNvSpPr txBox="1">
            <a:spLocks/>
          </p:cNvSpPr>
          <p:nvPr/>
        </p:nvSpPr>
        <p:spPr>
          <a:xfrm>
            <a:off x="4500562" y="2928934"/>
            <a:ext cx="3500462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left to right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2976" y="1611312"/>
          <a:ext cx="7072360" cy="4389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472"/>
                <a:gridCol w="1414472"/>
                <a:gridCol w="1414472"/>
                <a:gridCol w="1414472"/>
                <a:gridCol w="1414472"/>
              </a:tblGrid>
              <a:tr h="7315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</a:rPr>
                        <a:t>Inputs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+mn-lt"/>
                        </a:rPr>
                        <a:t>Output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76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A 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or</a:t>
                      </a:r>
                      <a:r>
                        <a:rPr lang="en-US" sz="2800" dirty="0" smtClean="0">
                          <a:latin typeface="+mn-lt"/>
                        </a:rPr>
                        <a:t> B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A 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and</a:t>
                      </a:r>
                      <a:r>
                        <a:rPr lang="en-US" sz="2800" dirty="0" smtClean="0">
                          <a:latin typeface="+mn-lt"/>
                        </a:rPr>
                        <a:t> B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+mn-lt"/>
                        </a:rPr>
                        <a:t>not </a:t>
                      </a:r>
                      <a:r>
                        <a:rPr lang="en-US" sz="2800" dirty="0">
                          <a:latin typeface="+mn-lt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1576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1576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1576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1576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+mn-lt"/>
                        </a:rPr>
                        <a:t>True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n-lt"/>
                        </a:rPr>
                        <a:t>False</a:t>
                      </a:r>
                    </a:p>
                  </a:txBody>
                  <a:tcPr marL="57150" marR="57150" marT="57150" marB="5715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568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"""</a:t>
            </a:r>
          </a:p>
          <a:p>
            <a:pPr>
              <a:buNone/>
            </a:pPr>
            <a:r>
              <a:rPr lang="en-US" sz="2600" dirty="0" smtClean="0"/>
              <a:t>	&gt;&gt;&gt; </a:t>
            </a:r>
            <a:r>
              <a:rPr lang="en-US" sz="2600" dirty="0" err="1" smtClean="0"/>
              <a:t>is_am</a:t>
            </a:r>
            <a:r>
              <a:rPr lang="en-US" sz="2600" dirty="0" smtClean="0"/>
              <a:t>('12:00A')</a:t>
            </a:r>
          </a:p>
          <a:p>
            <a:pPr>
              <a:buNone/>
            </a:pPr>
            <a:r>
              <a:rPr lang="en-US" sz="2600" dirty="0" smtClean="0"/>
              <a:t>	True </a:t>
            </a:r>
          </a:p>
          <a:p>
            <a:pPr>
              <a:buNone/>
            </a:pPr>
            <a:r>
              <a:rPr lang="en-US" sz="2600" dirty="0" smtClean="0"/>
              <a:t>	&gt;&gt;&gt; </a:t>
            </a:r>
            <a:r>
              <a:rPr lang="en-US" sz="2600" dirty="0" err="1" smtClean="0"/>
              <a:t>is_am</a:t>
            </a:r>
            <a:r>
              <a:rPr lang="en-US" sz="2600" dirty="0" smtClean="0"/>
              <a:t>('12:00') # military time </a:t>
            </a:r>
          </a:p>
          <a:p>
            <a:pPr>
              <a:buNone/>
            </a:pPr>
            <a:r>
              <a:rPr lang="en-US" sz="2600" dirty="0" smtClean="0"/>
              <a:t>	False </a:t>
            </a:r>
          </a:p>
          <a:p>
            <a:pPr>
              <a:buNone/>
            </a:pPr>
            <a:r>
              <a:rPr lang="en-US" sz="2600" dirty="0" smtClean="0"/>
              <a:t>	&gt;&gt;&gt; </a:t>
            </a:r>
            <a:r>
              <a:rPr lang="en-US" sz="2600" dirty="0" err="1" smtClean="0"/>
              <a:t>is_am</a:t>
            </a:r>
            <a:r>
              <a:rPr lang="en-US" sz="2600" dirty="0" smtClean="0"/>
              <a:t>('12:00P') </a:t>
            </a:r>
          </a:p>
          <a:p>
            <a:pPr>
              <a:buNone/>
            </a:pPr>
            <a:r>
              <a:rPr lang="en-US" sz="2600" dirty="0" smtClean="0"/>
              <a:t>	False </a:t>
            </a:r>
          </a:p>
          <a:p>
            <a:pPr>
              <a:buNone/>
            </a:pPr>
            <a:r>
              <a:rPr lang="en-US" sz="2600" dirty="0" smtClean="0"/>
              <a:t>	&gt;&gt;&gt; </a:t>
            </a:r>
            <a:r>
              <a:rPr lang="en-US" sz="2600" dirty="0" err="1" smtClean="0"/>
              <a:t>is_am</a:t>
            </a:r>
            <a:r>
              <a:rPr lang="en-US" sz="2600" dirty="0" smtClean="0"/>
              <a:t>('10:45P') </a:t>
            </a:r>
          </a:p>
          <a:p>
            <a:pPr>
              <a:buNone/>
            </a:pPr>
            <a:r>
              <a:rPr lang="en-US" sz="2600" dirty="0" smtClean="0"/>
              <a:t>	False</a:t>
            </a:r>
          </a:p>
          <a:p>
            <a:pPr>
              <a:buNone/>
            </a:pPr>
            <a:r>
              <a:rPr lang="en-US" sz="2600" dirty="0" smtClean="0"/>
              <a:t>	"""</a:t>
            </a:r>
            <a:endParaRPr lang="en-US" altLang="zh-CN" sz="2600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214942" y="2000240"/>
            <a:ext cx="3714776" cy="485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If the length of input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6, exam whether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an “A” at the end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altLang="zh-CN" sz="2800" dirty="0" smtClean="0">
                <a:solidFill>
                  <a:srgbClr val="FF0000"/>
                </a:solidFill>
              </a:rPr>
              <a:t>If length is 5, then exam whether the first two digits are smaller than 12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568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if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6:</a:t>
            </a:r>
          </a:p>
          <a:p>
            <a:pPr>
              <a:buNone/>
            </a:pPr>
            <a:r>
              <a:rPr lang="en-US" sz="2600" dirty="0" smtClean="0"/>
              <a:t>		if time[5] == ‘A’: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elif</a:t>
            </a:r>
            <a:r>
              <a:rPr lang="en-US" sz="2600" dirty="0" smtClean="0"/>
              <a:t>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5:</a:t>
            </a:r>
          </a:p>
          <a:p>
            <a:pPr>
              <a:buNone/>
            </a:pPr>
            <a:r>
              <a:rPr lang="en-US" sz="2600" dirty="0" smtClean="0"/>
              <a:t>		if </a:t>
            </a:r>
            <a:r>
              <a:rPr lang="en-US" sz="2600" dirty="0" err="1" smtClean="0"/>
              <a:t>int</a:t>
            </a:r>
            <a:r>
              <a:rPr lang="en-US" sz="2600" dirty="0" smtClean="0"/>
              <a:t>(time[0:2])&lt;12: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214942" y="2000240"/>
            <a:ext cx="3714776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If there is an “A” at the end of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input, then return True;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altLang="zh-CN" sz="2800" dirty="0" smtClean="0">
                <a:solidFill>
                  <a:srgbClr val="FF0000"/>
                </a:solidFill>
              </a:rPr>
              <a:t>If no “A”, then exam whether the first two digits are smaller than 12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568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if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6:</a:t>
            </a:r>
          </a:p>
          <a:p>
            <a:pPr>
              <a:buNone/>
            </a:pPr>
            <a:r>
              <a:rPr lang="en-US" sz="2600" dirty="0" smtClean="0"/>
              <a:t>		if time[5] == ‘A’: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>
              <a:buNone/>
            </a:pPr>
            <a:r>
              <a:rPr lang="en-US" sz="2600" dirty="0" smtClean="0"/>
              <a:t>	 </a:t>
            </a:r>
            <a:r>
              <a:rPr lang="en-US" sz="2600" dirty="0" err="1" smtClean="0"/>
              <a:t>elif</a:t>
            </a:r>
            <a:r>
              <a:rPr lang="en-US" sz="2600" dirty="0" smtClean="0"/>
              <a:t>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5:</a:t>
            </a:r>
          </a:p>
          <a:p>
            <a:pPr>
              <a:buNone/>
            </a:pPr>
            <a:r>
              <a:rPr lang="en-US" sz="2600" dirty="0" smtClean="0"/>
              <a:t>		if </a:t>
            </a:r>
            <a:r>
              <a:rPr lang="en-US" sz="2600" dirty="0" err="1" smtClean="0"/>
              <a:t>int</a:t>
            </a:r>
            <a:r>
              <a:rPr lang="en-US" sz="2600" dirty="0" smtClean="0"/>
              <a:t>(time[0:2])&lt;12: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5" name="Oval 4"/>
          <p:cNvSpPr/>
          <p:nvPr/>
        </p:nvSpPr>
        <p:spPr>
          <a:xfrm>
            <a:off x="1000100" y="2000240"/>
            <a:ext cx="2714644" cy="1643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643306" y="2357430"/>
            <a:ext cx="500066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副标题 2"/>
          <p:cNvSpPr txBox="1">
            <a:spLocks/>
          </p:cNvSpPr>
          <p:nvPr/>
        </p:nvSpPr>
        <p:spPr>
          <a:xfrm>
            <a:off x="4214810" y="1857364"/>
            <a:ext cx="5000660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(time)==6 and time[5]==‘A’: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	return True</a:t>
            </a:r>
          </a:p>
        </p:txBody>
      </p:sp>
      <p:sp>
        <p:nvSpPr>
          <p:cNvPr id="11" name="Oval 10"/>
          <p:cNvSpPr/>
          <p:nvPr/>
        </p:nvSpPr>
        <p:spPr>
          <a:xfrm>
            <a:off x="500034" y="4286256"/>
            <a:ext cx="3643338" cy="1643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4143372" y="4429132"/>
            <a:ext cx="5214974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el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(time)==5 and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(time[0:2])&lt;12: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	return True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43372" y="4857760"/>
            <a:ext cx="500066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68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if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6 and time[5] == ‘A’:</a:t>
            </a:r>
          </a:p>
          <a:p>
            <a:pPr>
              <a:buNone/>
            </a:pPr>
            <a:r>
              <a:rPr lang="en-US" sz="2600" dirty="0" smtClean="0"/>
              <a:t>		return True</a:t>
            </a:r>
          </a:p>
          <a:p>
            <a:pPr>
              <a:buNone/>
            </a:pPr>
            <a:r>
              <a:rPr lang="en-US" sz="2600" dirty="0" smtClean="0"/>
              <a:t>	 </a:t>
            </a:r>
            <a:r>
              <a:rPr lang="en-US" sz="2600" dirty="0" err="1" smtClean="0"/>
              <a:t>elif</a:t>
            </a:r>
            <a:r>
              <a:rPr lang="en-US" sz="2600" dirty="0" smtClean="0"/>
              <a:t>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5 and </a:t>
            </a:r>
            <a:r>
              <a:rPr lang="en-US" sz="2600" dirty="0" err="1" smtClean="0"/>
              <a:t>int</a:t>
            </a:r>
            <a:r>
              <a:rPr lang="en-US" sz="2600" dirty="0" smtClean="0"/>
              <a:t>(time[0:2])&lt;12:</a:t>
            </a:r>
          </a:p>
          <a:p>
            <a:pPr>
              <a:buNone/>
            </a:pPr>
            <a:r>
              <a:rPr lang="en-US" sz="2600" dirty="0" smtClean="0"/>
              <a:t>		return True</a:t>
            </a:r>
          </a:p>
          <a:p>
            <a:pPr>
              <a:buNone/>
            </a:pPr>
            <a:r>
              <a:rPr lang="en-US" sz="2600" dirty="0" smtClean="0"/>
              <a:t>	else:</a:t>
            </a:r>
          </a:p>
          <a:p>
            <a:pPr>
              <a:buNone/>
            </a:pPr>
            <a:r>
              <a:rPr lang="en-US" sz="2600" dirty="0" smtClean="0"/>
              <a:t>		return False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9" name="Oval 8"/>
          <p:cNvSpPr/>
          <p:nvPr/>
        </p:nvSpPr>
        <p:spPr>
          <a:xfrm>
            <a:off x="1000100" y="2000240"/>
            <a:ext cx="3929090" cy="2214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71406" y="5214950"/>
            <a:ext cx="89297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if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len</a:t>
            </a:r>
            <a:r>
              <a:rPr lang="en-US" altLang="zh-CN" sz="2400" dirty="0" smtClean="0">
                <a:solidFill>
                  <a:srgbClr val="FF0000"/>
                </a:solidFill>
              </a:rPr>
              <a:t>(time)==6 and time[5]==‘A’ or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len</a:t>
            </a:r>
            <a:r>
              <a:rPr lang="en-US" altLang="zh-CN" sz="2400" dirty="0" smtClean="0">
                <a:solidFill>
                  <a:srgbClr val="FF0000"/>
                </a:solidFill>
              </a:rPr>
              <a:t>(time)==5 and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int</a:t>
            </a:r>
            <a:r>
              <a:rPr lang="en-US" altLang="zh-CN" sz="2400" dirty="0" smtClean="0">
                <a:solidFill>
                  <a:srgbClr val="FF0000"/>
                </a:solidFill>
              </a:rPr>
              <a:t>(time[0:2])&lt;12: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	return True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071803" y="4500570"/>
            <a:ext cx="785819" cy="2143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if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(time)==6 and time[5]==‘A’ or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(time)==5 and </a:t>
            </a:r>
            <a:r>
              <a:rPr lang="en-US" sz="2600" dirty="0" err="1" smtClean="0"/>
              <a:t>int</a:t>
            </a:r>
            <a:r>
              <a:rPr lang="en-US" sz="2600" dirty="0" smtClean="0"/>
              <a:t>(time[0:2])&lt;12:</a:t>
            </a:r>
          </a:p>
          <a:p>
            <a:pPr>
              <a:buNone/>
            </a:pPr>
            <a:r>
              <a:rPr lang="en-US" sz="2600" dirty="0" smtClean="0"/>
              <a:t>		return True</a:t>
            </a:r>
          </a:p>
          <a:p>
            <a:pPr>
              <a:buNone/>
            </a:pPr>
            <a:r>
              <a:rPr lang="en-US" sz="2600" dirty="0" smtClean="0"/>
              <a:t>	else:</a:t>
            </a:r>
          </a:p>
          <a:p>
            <a:pPr>
              <a:buNone/>
            </a:pPr>
            <a:r>
              <a:rPr lang="en-US" sz="2600" dirty="0" smtClean="0"/>
              <a:t>		return False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And finally:</a:t>
            </a:r>
          </a:p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return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 == 6 and time[5] == ‘A’ or </a:t>
            </a:r>
            <a:r>
              <a:rPr lang="en-US" sz="2600" dirty="0" err="1" smtClean="0"/>
              <a:t>len</a:t>
            </a:r>
            <a:r>
              <a:rPr lang="en-US" sz="2600" dirty="0" smtClean="0"/>
              <a:t>(time)==5 and </a:t>
            </a:r>
            <a:r>
              <a:rPr lang="en-US" sz="2600" dirty="0" err="1" smtClean="0"/>
              <a:t>int</a:t>
            </a:r>
            <a:r>
              <a:rPr lang="en-US" sz="2600" dirty="0" smtClean="0"/>
              <a:t>(time[0:2])&lt;12</a:t>
            </a:r>
          </a:p>
          <a:p>
            <a:pPr>
              <a:buNone/>
            </a:pPr>
            <a:endParaRPr lang="en-US" sz="2600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57224" y="2928934"/>
            <a:ext cx="70723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29058" y="2928934"/>
            <a:ext cx="35719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副标题 2"/>
          <p:cNvSpPr txBox="1">
            <a:spLocks/>
          </p:cNvSpPr>
          <p:nvPr/>
        </p:nvSpPr>
        <p:spPr>
          <a:xfrm>
            <a:off x="4071934" y="3143248"/>
            <a:ext cx="4214842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this is true,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return True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aseline="0" dirty="0" smtClean="0">
                <a:solidFill>
                  <a:srgbClr val="FF0000"/>
                </a:solidFill>
              </a:rPr>
              <a:t>If</a:t>
            </a:r>
            <a:r>
              <a:rPr lang="en-US" altLang="zh-CN" sz="2800" dirty="0" smtClean="0">
                <a:solidFill>
                  <a:srgbClr val="FF0000"/>
                </a:solidFill>
              </a:rPr>
              <a:t> this is false, return False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return itself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686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def </a:t>
            </a:r>
            <a:r>
              <a:rPr lang="en-US" sz="2600" dirty="0" err="1" smtClean="0"/>
              <a:t>is_am</a:t>
            </a:r>
            <a:r>
              <a:rPr lang="en-US" sz="2600" dirty="0" smtClean="0"/>
              <a:t>(time): </a:t>
            </a:r>
          </a:p>
          <a:p>
            <a:pPr>
              <a:buNone/>
            </a:pPr>
            <a:r>
              <a:rPr lang="en-US" sz="2600" dirty="0" smtClean="0"/>
              <a:t>	 if CONDITION_1:</a:t>
            </a:r>
          </a:p>
          <a:p>
            <a:pPr>
              <a:buNone/>
            </a:pPr>
            <a:r>
              <a:rPr lang="en-US" sz="2600" dirty="0" smtClean="0"/>
              <a:t>		if CONDITION_2: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elif</a:t>
            </a:r>
            <a:r>
              <a:rPr lang="en-US" sz="2600" dirty="0" smtClean="0"/>
              <a:t> CONDITION_3:</a:t>
            </a:r>
          </a:p>
          <a:p>
            <a:pPr>
              <a:buNone/>
            </a:pPr>
            <a:r>
              <a:rPr lang="en-US" sz="2600" dirty="0" smtClean="0"/>
              <a:t>		if CONDITION_4:</a:t>
            </a:r>
          </a:p>
          <a:p>
            <a:pPr>
              <a:buNone/>
            </a:pPr>
            <a:r>
              <a:rPr lang="en-US" sz="2600" dirty="0" smtClean="0"/>
              <a:t>			return True</a:t>
            </a:r>
          </a:p>
          <a:p>
            <a:pPr>
              <a:buNone/>
            </a:pPr>
            <a:r>
              <a:rPr lang="en-US" sz="2600" dirty="0" smtClean="0"/>
              <a:t>		else:</a:t>
            </a:r>
          </a:p>
          <a:p>
            <a:pPr>
              <a:buNone/>
            </a:pPr>
            <a:r>
              <a:rPr lang="en-US" sz="2600" dirty="0" smtClean="0"/>
              <a:t>			return False</a:t>
            </a:r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def </a:t>
            </a:r>
            <a:r>
              <a:rPr lang="en-US" sz="2800" dirty="0" err="1" smtClean="0"/>
              <a:t>is_am</a:t>
            </a:r>
            <a:r>
              <a:rPr lang="en-US" sz="2800" dirty="0" smtClean="0"/>
              <a:t>(time): </a:t>
            </a:r>
          </a:p>
          <a:p>
            <a:pPr>
              <a:buNone/>
            </a:pPr>
            <a:r>
              <a:rPr lang="en-US" sz="2800" dirty="0" smtClean="0"/>
              <a:t>	 return CONDITION_1 </a:t>
            </a:r>
            <a:r>
              <a:rPr lang="en-US" sz="2800" b="1" dirty="0" smtClean="0"/>
              <a:t>and</a:t>
            </a:r>
            <a:r>
              <a:rPr lang="en-US" sz="2800" dirty="0" smtClean="0"/>
              <a:t> CONDITION_2 </a:t>
            </a:r>
            <a:r>
              <a:rPr lang="en-US" sz="2800" b="1" dirty="0" smtClean="0"/>
              <a:t>or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 	CONDITION_3 </a:t>
            </a:r>
            <a:r>
              <a:rPr lang="en-US" sz="2800" b="1" dirty="0" smtClean="0"/>
              <a:t>and</a:t>
            </a:r>
            <a:r>
              <a:rPr lang="en-US" sz="2800" dirty="0" smtClean="0"/>
              <a:t> CONDITION_4</a:t>
            </a:r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5900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def </a:t>
            </a:r>
            <a:r>
              <a:rPr lang="en-US" sz="2800" dirty="0" err="1" smtClean="0"/>
              <a:t>oneline</a:t>
            </a:r>
            <a:r>
              <a:rPr lang="en-US" sz="2800" dirty="0" smtClean="0"/>
              <a:t>(a, b): </a:t>
            </a:r>
          </a:p>
          <a:p>
            <a:pPr>
              <a:buNone/>
            </a:pPr>
            <a:r>
              <a:rPr lang="en-US" sz="2800" dirty="0" smtClean="0"/>
              <a:t>	""" </a:t>
            </a:r>
          </a:p>
          <a:p>
            <a:pPr>
              <a:buNone/>
            </a:pPr>
            <a:r>
              <a:rPr lang="en-US" sz="2800" dirty="0" smtClean="0"/>
              <a:t>	if a &lt; 3: </a:t>
            </a:r>
          </a:p>
          <a:p>
            <a:pPr>
              <a:buNone/>
            </a:pPr>
            <a:r>
              <a:rPr lang="en-US" sz="2800" dirty="0" smtClean="0"/>
              <a:t>		if b: </a:t>
            </a:r>
          </a:p>
          <a:p>
            <a:pPr>
              <a:buNone/>
            </a:pPr>
            <a:r>
              <a:rPr lang="en-US" sz="2800" dirty="0" smtClean="0"/>
              <a:t>			return True </a:t>
            </a:r>
          </a:p>
          <a:p>
            <a:pPr>
              <a:buNone/>
            </a:pPr>
            <a:r>
              <a:rPr lang="en-US" sz="2800" dirty="0" smtClean="0"/>
              <a:t>		else: </a:t>
            </a:r>
          </a:p>
          <a:p>
            <a:pPr>
              <a:buNone/>
            </a:pPr>
            <a:r>
              <a:rPr lang="en-US" sz="2800" dirty="0" smtClean="0"/>
              <a:t>			return False </a:t>
            </a:r>
          </a:p>
          <a:p>
            <a:pPr>
              <a:buNone/>
            </a:pPr>
            <a:r>
              <a:rPr lang="en-US" sz="2800" dirty="0" smtClean="0"/>
              <a:t>	else: </a:t>
            </a:r>
          </a:p>
          <a:p>
            <a:pPr>
              <a:buNone/>
            </a:pPr>
            <a:r>
              <a:rPr lang="en-US" sz="2800" dirty="0" smtClean="0"/>
              <a:t>		return False """ </a:t>
            </a:r>
          </a:p>
          <a:p>
            <a:pPr>
              <a:buNone/>
            </a:pPr>
            <a:r>
              <a:rPr lang="en-US" sz="2800" dirty="0" smtClean="0"/>
              <a:t>	# USE ONE LINE</a:t>
            </a:r>
            <a:endParaRPr lang="en-US" sz="2600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786314" y="1714488"/>
            <a:ext cx="3971924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oneline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 b):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"""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CONDITION_1: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2800" dirty="0" smtClean="0"/>
              <a:t>if CONDITION_2: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return True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else: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return False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else: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return False """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# USE ONE LINE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00562" y="3786190"/>
            <a:ext cx="428628" cy="50006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– Part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String, string method</a:t>
            </a:r>
          </a:p>
          <a:p>
            <a:r>
              <a:rPr lang="en-US" altLang="zh-CN" dirty="0" smtClean="0"/>
              <a:t>Boolean Operators</a:t>
            </a:r>
            <a:endParaRPr lang="en-US" altLang="zh-CN" dirty="0" smtClean="0"/>
          </a:p>
          <a:p>
            <a:r>
              <a:rPr lang="en-US" altLang="zh-CN" dirty="0" smtClean="0"/>
              <a:t>List, list method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Boolean operators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900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def </a:t>
            </a:r>
            <a:r>
              <a:rPr lang="en-US" sz="2800" dirty="0" err="1" smtClean="0"/>
              <a:t>oneline</a:t>
            </a:r>
            <a:r>
              <a:rPr lang="en-US" sz="2800" dirty="0" smtClean="0"/>
              <a:t>(a, b): </a:t>
            </a:r>
          </a:p>
          <a:p>
            <a:pPr>
              <a:buNone/>
            </a:pPr>
            <a:r>
              <a:rPr lang="en-US" sz="2800" dirty="0" smtClean="0"/>
              <a:t>	return CONDITION_1 and CONDITION_2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def </a:t>
            </a:r>
            <a:r>
              <a:rPr lang="en-US" sz="2800" dirty="0" err="1" smtClean="0"/>
              <a:t>oneline</a:t>
            </a:r>
            <a:r>
              <a:rPr lang="en-US" sz="2800" dirty="0" smtClean="0"/>
              <a:t>(a, b): </a:t>
            </a:r>
          </a:p>
          <a:p>
            <a:pPr>
              <a:buNone/>
            </a:pPr>
            <a:r>
              <a:rPr lang="en-US" sz="2800" dirty="0" smtClean="0"/>
              <a:t>	return a&lt;3 and b</a:t>
            </a:r>
            <a:endParaRPr lang="en-US" sz="2600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5" name="Down Arrow 4"/>
          <p:cNvSpPr/>
          <p:nvPr/>
        </p:nvSpPr>
        <p:spPr>
          <a:xfrm>
            <a:off x="857224" y="3143248"/>
            <a:ext cx="500066" cy="50006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4480" y="2071678"/>
            <a:ext cx="2428892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5000628" y="2786058"/>
            <a:ext cx="3929090" cy="30003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	</a:t>
            </a:r>
            <a:r>
              <a:rPr lang="en-US" altLang="zh-CN" sz="3200" dirty="0" smtClean="0">
                <a:solidFill>
                  <a:srgbClr val="FF0000"/>
                </a:solidFill>
              </a:rPr>
              <a:t>Any condition statement will generate a certain 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boolean</a:t>
            </a:r>
            <a:r>
              <a:rPr lang="en-US" altLang="zh-CN" sz="3200" dirty="0" smtClean="0">
                <a:solidFill>
                  <a:srgbClr val="FF0000"/>
                </a:solidFill>
              </a:rPr>
              <a:t> value according to the input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71935" y="2571744"/>
            <a:ext cx="714379" cy="42863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57488" y="4500570"/>
            <a:ext cx="642942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副标题 2"/>
          <p:cNvSpPr txBox="1">
            <a:spLocks/>
          </p:cNvSpPr>
          <p:nvPr/>
        </p:nvSpPr>
        <p:spPr>
          <a:xfrm>
            <a:off x="714348" y="5715016"/>
            <a:ext cx="685804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	</a:t>
            </a:r>
            <a:r>
              <a:rPr lang="en-US" altLang="zh-CN" sz="3200" dirty="0" smtClean="0">
                <a:solidFill>
                  <a:srgbClr val="FF0000"/>
                </a:solidFill>
              </a:rPr>
              <a:t>b will be converted to 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boolean</a:t>
            </a:r>
            <a:r>
              <a:rPr lang="en-US" altLang="zh-CN" sz="3200" dirty="0" smtClean="0">
                <a:solidFill>
                  <a:srgbClr val="FF0000"/>
                </a:solidFill>
              </a:rPr>
              <a:t> value 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3036083" y="5464983"/>
            <a:ext cx="357192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Ex: [1, 2, ‘string’, 9.08, None, True]</a:t>
            </a:r>
          </a:p>
          <a:p>
            <a:r>
              <a:rPr lang="en-US" altLang="zh-CN" dirty="0" smtClean="0"/>
              <a:t>A sequence of any type of values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Some built-in functions for list:</a:t>
            </a:r>
          </a:p>
          <a:p>
            <a:pPr>
              <a:buNone/>
            </a:pPr>
            <a:r>
              <a:rPr lang="en-US" altLang="zh-CN" dirty="0" smtClean="0"/>
              <a:t>list1 = [1,2,3]</a:t>
            </a:r>
          </a:p>
          <a:p>
            <a:pPr>
              <a:buNone/>
            </a:pPr>
            <a:r>
              <a:rPr lang="en-US" altLang="zh-CN" dirty="0" smtClean="0"/>
              <a:t>&gt;&gt;&gt;max(list1)</a:t>
            </a:r>
          </a:p>
          <a:p>
            <a:pPr>
              <a:buNone/>
            </a:pPr>
            <a:r>
              <a:rPr lang="en-US" altLang="zh-CN" dirty="0" smtClean="0"/>
              <a:t>&gt;&gt;&gt;min(list1)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Indexing and slicing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Similar to string:  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9.08, None]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Ex: list1[0] is integer 1; list2[1:2] is [‘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’]; </a:t>
            </a:r>
          </a:p>
          <a:p>
            <a:pPr lvl="1">
              <a:buNone/>
            </a:pPr>
            <a:r>
              <a:rPr lang="en-US" altLang="zh-CN" dirty="0" smtClean="0"/>
              <a:t>		</a:t>
            </a:r>
            <a:r>
              <a:rPr lang="en-US" altLang="zh-CN" sz="3200" dirty="0" smtClean="0"/>
              <a:t>list3[3:] is [None]; list4[:2] is [1, ‘</a:t>
            </a:r>
            <a:r>
              <a:rPr lang="en-US" altLang="zh-CN" sz="3200" dirty="0" err="1" smtClean="0"/>
              <a:t>str</a:t>
            </a:r>
            <a:r>
              <a:rPr lang="en-US" altLang="zh-CN" sz="3200" dirty="0" smtClean="0"/>
              <a:t>’]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list1[x:y] is to show the elements from x to </a:t>
            </a:r>
            <a:r>
              <a:rPr lang="en-US" altLang="zh-CN" b="1" dirty="0" smtClean="0"/>
              <a:t>y-1</a:t>
            </a:r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480" y="2500306"/>
          <a:ext cx="6072232" cy="10636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18058"/>
                <a:gridCol w="1518058"/>
                <a:gridCol w="1518058"/>
                <a:gridCol w="1518058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‘</a:t>
                      </a:r>
                      <a:r>
                        <a:rPr lang="en-US" sz="2800" dirty="0" err="1" smtClean="0"/>
                        <a:t>str</a:t>
                      </a:r>
                      <a:r>
                        <a:rPr lang="en-US" sz="2800" dirty="0" smtClean="0"/>
                        <a:t>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9.08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/>
                </a:tc>
              </a:tr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副标题 2"/>
          <p:cNvSpPr txBox="1">
            <a:spLocks/>
          </p:cNvSpPr>
          <p:nvPr/>
        </p:nvSpPr>
        <p:spPr>
          <a:xfrm>
            <a:off x="214282" y="3071810"/>
            <a:ext cx="121444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FF0000"/>
                </a:solidFill>
              </a:rPr>
              <a:t>index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85852" y="3214686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00166" y="5715016"/>
            <a:ext cx="5000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1857356" y="6215082"/>
            <a:ext cx="4929222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not included in the result!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Indexing/slicing and concatenation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9.08, None]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	Notice</a:t>
            </a:r>
            <a:r>
              <a:rPr lang="en-US" altLang="zh-CN" dirty="0" smtClean="0"/>
              <a:t>: Indexing returns an element;</a:t>
            </a:r>
          </a:p>
          <a:p>
            <a:pPr>
              <a:buNone/>
            </a:pPr>
            <a:r>
              <a:rPr lang="en-US" altLang="zh-CN" dirty="0" smtClean="0"/>
              <a:t>	Slicing returns a 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 (may only contain one element)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Ex: list1=list1+list1[0]</a:t>
            </a:r>
          </a:p>
          <a:p>
            <a:pPr>
              <a:buNone/>
            </a:pPr>
            <a:r>
              <a:rPr lang="en-US" altLang="zh-CN" dirty="0" smtClean="0"/>
              <a:t>	list1=list1+list1[0:1]</a:t>
            </a:r>
          </a:p>
          <a:p>
            <a:endParaRPr lang="en-US" altLang="zh-CN" dirty="0" smtClean="0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4500562" y="4429132"/>
            <a:ext cx="4714908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Error! list[0] is an integer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929058" y="4357694"/>
            <a:ext cx="642942" cy="785818"/>
          </a:xfrm>
          <a:prstGeom prst="mathMultiply">
            <a:avLst>
              <a:gd name="adj1" fmla="val 129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4286248" y="5643578"/>
            <a:ext cx="4429156" cy="121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Correct.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List1 becomes [1, ‘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str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’, 9.08, None, 1]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29058" y="5247738"/>
            <a:ext cx="824134" cy="681592"/>
            <a:chOff x="6121118" y="1942210"/>
            <a:chExt cx="2071085" cy="1403446"/>
          </a:xfrm>
        </p:grpSpPr>
        <p:sp>
          <p:nvSpPr>
            <p:cNvPr id="15" name="Diagonal Stripe 14"/>
            <p:cNvSpPr/>
            <p:nvPr/>
          </p:nvSpPr>
          <p:spPr>
            <a:xfrm rot="20713211">
              <a:off x="6692009" y="1942204"/>
              <a:ext cx="1500199" cy="1143008"/>
            </a:xfrm>
            <a:prstGeom prst="diagStripe">
              <a:avLst>
                <a:gd name="adj" fmla="val 6275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Diagonal Stripe 15"/>
            <p:cNvSpPr/>
            <p:nvPr/>
          </p:nvSpPr>
          <p:spPr>
            <a:xfrm rot="4518416">
              <a:off x="6106330" y="2571921"/>
              <a:ext cx="788523" cy="758947"/>
            </a:xfrm>
            <a:prstGeom prst="diagStripe">
              <a:avLst>
                <a:gd name="adj" fmla="val 4619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convert to list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 = “</a:t>
            </a:r>
            <a:r>
              <a:rPr lang="en-US" altLang="zh-CN" dirty="0" err="1" smtClean="0"/>
              <a:t>abcd</a:t>
            </a:r>
            <a:r>
              <a:rPr lang="en-US" altLang="zh-CN" dirty="0" smtClean="0"/>
              <a:t>”</a:t>
            </a:r>
          </a:p>
          <a:p>
            <a:pPr>
              <a:buNone/>
            </a:pPr>
            <a:r>
              <a:rPr lang="en-US" altLang="zh-CN" dirty="0" smtClean="0"/>
              <a:t>&gt;&gt;&gt;</a:t>
            </a:r>
            <a:r>
              <a:rPr lang="en-US" altLang="zh-CN" dirty="0" err="1" smtClean="0"/>
              <a:t>lst</a:t>
            </a:r>
            <a:r>
              <a:rPr lang="en-US" altLang="zh-CN" dirty="0" smtClean="0"/>
              <a:t> = list(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)		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lst</a:t>
            </a:r>
            <a:r>
              <a:rPr lang="en-US" altLang="zh-CN" sz="2800" dirty="0" smtClean="0">
                <a:solidFill>
                  <a:srgbClr val="FF0000"/>
                </a:solidFill>
              </a:rPr>
              <a:t> becomes [‘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a’,’b’,’c’,’d</a:t>
            </a:r>
            <a:r>
              <a:rPr lang="en-US" altLang="zh-CN" sz="2800" dirty="0" smtClean="0">
                <a:solidFill>
                  <a:srgbClr val="FF0000"/>
                </a:solidFill>
              </a:rPr>
              <a:t>’]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result = </a:t>
            </a:r>
            <a:r>
              <a:rPr lang="en-US" altLang="zh-CN" dirty="0" err="1" smtClean="0"/>
              <a:t>lst</a:t>
            </a:r>
            <a:r>
              <a:rPr lang="en-US" altLang="zh-CN" dirty="0" smtClean="0"/>
              <a:t> + </a:t>
            </a:r>
            <a:r>
              <a:rPr lang="en-US" altLang="zh-CN" dirty="0" err="1" smtClean="0"/>
              <a:t>str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result = </a:t>
            </a:r>
            <a:r>
              <a:rPr lang="en-US" altLang="zh-CN" dirty="0" err="1" smtClean="0"/>
              <a:t>lst</a:t>
            </a:r>
            <a:r>
              <a:rPr lang="en-US" altLang="zh-CN" dirty="0" smtClean="0"/>
              <a:t> + list(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result = </a:t>
            </a:r>
            <a:r>
              <a:rPr lang="en-US" altLang="zh-CN" dirty="0" err="1" smtClean="0"/>
              <a:t>lst</a:t>
            </a:r>
            <a:r>
              <a:rPr lang="en-US" altLang="zh-CN" dirty="0" smtClean="0"/>
              <a:t> + [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]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571868" y="3286124"/>
            <a:ext cx="4714908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Error!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000364" y="3214686"/>
            <a:ext cx="642942" cy="785818"/>
          </a:xfrm>
          <a:prstGeom prst="mathMultiply">
            <a:avLst>
              <a:gd name="adj1" fmla="val 129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副标题 2"/>
          <p:cNvSpPr txBox="1">
            <a:spLocks/>
          </p:cNvSpPr>
          <p:nvPr/>
        </p:nvSpPr>
        <p:spPr>
          <a:xfrm>
            <a:off x="3786182" y="3929090"/>
            <a:ext cx="4429156" cy="121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result becomes [</a:t>
            </a:r>
            <a:r>
              <a:rPr lang="en-US" altLang="zh-CN" sz="2800" dirty="0" smtClean="0">
                <a:solidFill>
                  <a:srgbClr val="FF0000"/>
                </a:solidFill>
              </a:rPr>
              <a:t>1, ‘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str</a:t>
            </a:r>
            <a:r>
              <a:rPr lang="en-US" altLang="zh-CN" sz="2800" dirty="0" smtClean="0">
                <a:solidFill>
                  <a:srgbClr val="FF0000"/>
                </a:solidFill>
              </a:rPr>
              <a:t>’, 9.08, None, ‘a’, ’b’, ’c’, ’d’]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副标题 2"/>
          <p:cNvSpPr txBox="1">
            <a:spLocks/>
          </p:cNvSpPr>
          <p:nvPr/>
        </p:nvSpPr>
        <p:spPr>
          <a:xfrm>
            <a:off x="3714744" y="5143536"/>
            <a:ext cx="4429156" cy="121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result becomes [</a:t>
            </a:r>
            <a:r>
              <a:rPr lang="en-US" altLang="zh-CN" sz="2800" dirty="0" smtClean="0">
                <a:solidFill>
                  <a:srgbClr val="FF0000"/>
                </a:solidFill>
              </a:rPr>
              <a:t>1, ‘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str</a:t>
            </a:r>
            <a:r>
              <a:rPr lang="en-US" altLang="zh-CN" sz="2800" dirty="0" smtClean="0">
                <a:solidFill>
                  <a:srgbClr val="FF0000"/>
                </a:solidFill>
              </a:rPr>
              <a:t>’, 9.08, None, ‘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abcd</a:t>
            </a:r>
            <a:r>
              <a:rPr lang="en-US" altLang="zh-CN" sz="2800" dirty="0" smtClean="0">
                <a:solidFill>
                  <a:srgbClr val="FF0000"/>
                </a:solidFill>
              </a:rPr>
              <a:t>’]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duplication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list1 = [‘*’]</a:t>
            </a:r>
          </a:p>
          <a:p>
            <a:pPr>
              <a:buNone/>
            </a:pPr>
            <a:r>
              <a:rPr lang="en-US" altLang="zh-CN" dirty="0" smtClean="0"/>
              <a:t>result = list1 * 3</a:t>
            </a:r>
          </a:p>
          <a:p>
            <a:pPr>
              <a:buNone/>
            </a:pPr>
            <a:r>
              <a:rPr lang="en-US" altLang="zh-CN" dirty="0" smtClean="0"/>
              <a:t>list1 = [1, 2]</a:t>
            </a:r>
          </a:p>
          <a:p>
            <a:pPr>
              <a:buNone/>
            </a:pPr>
            <a:r>
              <a:rPr lang="en-US" altLang="zh-CN" dirty="0" smtClean="0"/>
              <a:t>result = list1 * 2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dirty="0" smtClean="0"/>
              <a:t>However, if list1 is a nested list, NEVER do this</a:t>
            </a:r>
          </a:p>
          <a:p>
            <a:pPr>
              <a:buNone/>
            </a:pPr>
            <a:r>
              <a:rPr lang="en-US" altLang="zh-CN" dirty="0" smtClean="0"/>
              <a:t>Try:	list1=[[1,2]]		</a:t>
            </a:r>
          </a:p>
          <a:p>
            <a:pPr>
              <a:buNone/>
            </a:pPr>
            <a:r>
              <a:rPr lang="en-US" altLang="zh-CN" dirty="0" smtClean="0"/>
              <a:t>		result = list1 * 2</a:t>
            </a:r>
          </a:p>
          <a:p>
            <a:pPr>
              <a:buNone/>
            </a:pPr>
            <a:r>
              <a:rPr lang="en-US" altLang="zh-CN" dirty="0" smtClean="0"/>
              <a:t>		result[0]=result[0]+[1]</a:t>
            </a:r>
          </a:p>
          <a:p>
            <a:endParaRPr lang="en-US" altLang="zh-CN" dirty="0" smtClean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3714744" y="2071678"/>
            <a:ext cx="492922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</a:t>
            </a:r>
            <a:r>
              <a:rPr lang="en-US" altLang="zh-CN" sz="3200" dirty="0" smtClean="0">
                <a:solidFill>
                  <a:srgbClr val="FF0000"/>
                </a:solidFill>
              </a:rPr>
              <a:t>[‘*’, ‘*’, ‘*’] </a:t>
            </a:r>
            <a:endParaRPr kumimoji="0" lang="zh-CN" alt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3714744" y="3286124"/>
            <a:ext cx="492922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</a:t>
            </a:r>
            <a:r>
              <a:rPr lang="en-US" altLang="zh-CN" sz="3200" dirty="0" smtClean="0">
                <a:solidFill>
                  <a:srgbClr val="FF0000"/>
                </a:solidFill>
              </a:rPr>
              <a:t>[1, 2, 3, 4] </a:t>
            </a:r>
            <a:endParaRPr kumimoji="0" lang="zh-CN" alt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4214778" y="5643578"/>
            <a:ext cx="492922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</a:t>
            </a:r>
            <a:r>
              <a:rPr lang="en-US" altLang="zh-CN" sz="3200" dirty="0" smtClean="0">
                <a:solidFill>
                  <a:srgbClr val="FF0000"/>
                </a:solidFill>
              </a:rPr>
              <a:t>[[1,2], [1,2]] </a:t>
            </a:r>
            <a:endParaRPr kumimoji="0" lang="zh-CN" alt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5429256" y="6215082"/>
            <a:ext cx="357190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</a:t>
            </a:r>
            <a:r>
              <a:rPr lang="en-US" altLang="zh-CN" sz="3200" dirty="0" smtClean="0">
                <a:solidFill>
                  <a:srgbClr val="FF0000"/>
                </a:solidFill>
              </a:rPr>
              <a:t>???</a:t>
            </a:r>
            <a:endParaRPr kumimoji="0" lang="zh-CN" alt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mutable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9.08, None]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dirty="0" smtClean="0"/>
              <a:t>Mission: change the first element of list1 to True</a:t>
            </a:r>
          </a:p>
          <a:p>
            <a:pPr>
              <a:buNone/>
            </a:pPr>
            <a:r>
              <a:rPr lang="en-US" altLang="zh-CN" dirty="0" smtClean="0"/>
              <a:t>list1[0] = True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&gt;&gt;&gt;list1</a:t>
            </a:r>
          </a:p>
          <a:p>
            <a:pPr>
              <a:buNone/>
            </a:pPr>
            <a:r>
              <a:rPr lang="en-US" altLang="zh-CN" dirty="0" smtClean="0"/>
              <a:t>[True,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9.08, None]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method – index()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04351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List doesn’t have method find(), but it does have method index().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list1= [1, 2, ‘hi’, None]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&gt;&gt;&gt;list1.index(2)		</a:t>
            </a:r>
            <a:r>
              <a:rPr lang="en-US" altLang="zh-CN" dirty="0" smtClean="0">
                <a:solidFill>
                  <a:srgbClr val="0070C0"/>
                </a:solidFill>
              </a:rPr>
              <a:t>1</a:t>
            </a:r>
          </a:p>
          <a:p>
            <a:pPr>
              <a:buNone/>
            </a:pPr>
            <a:r>
              <a:rPr lang="en-US" altLang="zh-CN" dirty="0" smtClean="0"/>
              <a:t>&gt;&gt;&gt;list1.index(None)		</a:t>
            </a:r>
            <a:r>
              <a:rPr lang="en-US" altLang="zh-CN" dirty="0" smtClean="0">
                <a:solidFill>
                  <a:srgbClr val="0070C0"/>
                </a:solidFill>
              </a:rPr>
              <a:t>3</a:t>
            </a:r>
          </a:p>
          <a:p>
            <a:pPr>
              <a:buNone/>
            </a:pPr>
            <a:r>
              <a:rPr lang="en-US" altLang="zh-CN" dirty="0" smtClean="0"/>
              <a:t>&gt;&gt;&gt;list1.index(4)		</a:t>
            </a:r>
            <a:r>
              <a:rPr lang="en-US" altLang="zh-CN" dirty="0" smtClean="0">
                <a:solidFill>
                  <a:srgbClr val="FF0000"/>
                </a:solidFill>
              </a:rPr>
              <a:t>Error!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method – append()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901146" cy="504351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append() will alter the original list: add one element, but </a:t>
            </a:r>
            <a:r>
              <a:rPr lang="en-US" altLang="zh-CN" b="1" dirty="0" smtClean="0"/>
              <a:t>the return value is None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&gt;&gt;&gt;list1.append(34)		</a:t>
            </a:r>
            <a:r>
              <a:rPr lang="en-US" altLang="zh-CN" dirty="0" smtClean="0">
                <a:solidFill>
                  <a:srgbClr val="0070C0"/>
                </a:solidFill>
              </a:rPr>
              <a:t>No output</a:t>
            </a:r>
          </a:p>
          <a:p>
            <a:pPr>
              <a:buNone/>
            </a:pPr>
            <a:r>
              <a:rPr lang="en-US" altLang="zh-CN" dirty="0" smtClean="0"/>
              <a:t>&gt;&gt;&gt;list1				</a:t>
            </a:r>
            <a:r>
              <a:rPr lang="en-US" altLang="zh-CN" dirty="0" smtClean="0">
                <a:solidFill>
                  <a:srgbClr val="0070C0"/>
                </a:solidFill>
              </a:rPr>
              <a:t>[1,’str’,9.08,34]</a:t>
            </a:r>
          </a:p>
          <a:p>
            <a:pPr>
              <a:buNone/>
            </a:pPr>
            <a:r>
              <a:rPr lang="en-US" altLang="zh-CN" dirty="0" smtClean="0"/>
              <a:t>&gt;&gt;&gt;list1+list1.append(5)	</a:t>
            </a:r>
            <a:r>
              <a:rPr lang="en-US" altLang="zh-CN" dirty="0" smtClean="0">
                <a:solidFill>
                  <a:srgbClr val="FF0000"/>
                </a:solidFill>
              </a:rPr>
              <a:t>Error!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method – append()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&gt;&gt;&gt;list1= [1]</a:t>
            </a:r>
          </a:p>
          <a:p>
            <a:pPr>
              <a:buNone/>
            </a:pPr>
            <a:r>
              <a:rPr lang="en-US" altLang="zh-CN" dirty="0" smtClean="0"/>
              <a:t>&gt;&gt;&gt;list1+[list1.append(5)]	</a:t>
            </a:r>
            <a:r>
              <a:rPr lang="en-US" altLang="zh-CN" dirty="0" smtClean="0">
                <a:solidFill>
                  <a:srgbClr val="0070C0"/>
                </a:solidFill>
              </a:rPr>
              <a:t>[1, 5, None]</a:t>
            </a:r>
          </a:p>
          <a:p>
            <a:pPr>
              <a:buNone/>
            </a:pPr>
            <a:r>
              <a:rPr lang="en-US" altLang="zh-CN" dirty="0" smtClean="0"/>
              <a:t>&gt;&gt;&gt;list2=[2]</a:t>
            </a:r>
          </a:p>
          <a:p>
            <a:pPr>
              <a:buNone/>
            </a:pPr>
            <a:r>
              <a:rPr lang="en-US" altLang="zh-CN" dirty="0" smtClean="0"/>
              <a:t>&gt;&gt;&gt;list2.append(list1)		</a:t>
            </a:r>
            <a:r>
              <a:rPr lang="en-US" altLang="zh-CN" dirty="0" smtClean="0">
                <a:solidFill>
                  <a:srgbClr val="0070C0"/>
                </a:solidFill>
              </a:rPr>
              <a:t>No output</a:t>
            </a:r>
          </a:p>
          <a:p>
            <a:pPr>
              <a:buNone/>
            </a:pPr>
            <a:r>
              <a:rPr lang="en-US" altLang="zh-CN" dirty="0" smtClean="0"/>
              <a:t>&gt;&gt;&gt;list2				</a:t>
            </a:r>
            <a:r>
              <a:rPr lang="en-US" altLang="zh-CN" dirty="0" smtClean="0">
                <a:solidFill>
                  <a:srgbClr val="0070C0"/>
                </a:solidFill>
              </a:rPr>
              <a:t>[2, [1, 5, None]]</a:t>
            </a:r>
          </a:p>
          <a:p>
            <a:pPr>
              <a:buNone/>
            </a:pPr>
            <a:endParaRPr lang="en-US" altLang="zh-C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/>
              <a:t>Use append() when you want to add something as </a:t>
            </a:r>
            <a:r>
              <a:rPr lang="en-US" altLang="zh-CN" b="1" dirty="0" smtClean="0"/>
              <a:t>one</a:t>
            </a:r>
            <a:r>
              <a:rPr lang="en-US" altLang="zh-CN" dirty="0" smtClean="0"/>
              <a:t> element on to the list.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43570" y="4500570"/>
            <a:ext cx="192882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215074" y="4500570"/>
            <a:ext cx="35719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4357686" y="4786298"/>
            <a:ext cx="4714908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whole list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one element.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Ex: “all letters”, ‘1982478’, ‘*%#$%#@’</a:t>
            </a:r>
          </a:p>
          <a:p>
            <a:r>
              <a:rPr lang="en-US" altLang="zh-CN" dirty="0" smtClean="0"/>
              <a:t>Anything you can input from keyboard, begins and ends with double or single quote</a:t>
            </a:r>
          </a:p>
          <a:p>
            <a:r>
              <a:rPr lang="en-US" altLang="zh-CN" dirty="0" smtClean="0"/>
              <a:t>Special cases: backslash escape character</a:t>
            </a:r>
          </a:p>
          <a:p>
            <a:pPr lvl="1"/>
            <a:r>
              <a:rPr lang="en-US" altLang="zh-CN" dirty="0" smtClean="0"/>
              <a:t>print “\’”      result: ’</a:t>
            </a:r>
          </a:p>
          <a:p>
            <a:pPr lvl="1"/>
            <a:r>
              <a:rPr lang="en-US" altLang="zh-CN" dirty="0" smtClean="0"/>
              <a:t>print “\””      result: ”</a:t>
            </a:r>
          </a:p>
          <a:p>
            <a:pPr lvl="1"/>
            <a:r>
              <a:rPr lang="en-US" altLang="zh-CN" dirty="0" smtClean="0"/>
              <a:t>print “\n”      a new line</a:t>
            </a:r>
          </a:p>
          <a:p>
            <a:pPr lvl="1"/>
            <a:r>
              <a:rPr lang="en-US" altLang="zh-CN" dirty="0" smtClean="0"/>
              <a:t>print “\\”      result: \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method – pop()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pop() will alter the original list: delete one element at the position that you indicate, and </a:t>
            </a:r>
            <a:r>
              <a:rPr lang="en-US" altLang="zh-CN" b="1" dirty="0" smtClean="0"/>
              <a:t>the return value is the deleted element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&gt;&gt;&gt;list1.pop(0)			</a:t>
            </a:r>
            <a:r>
              <a:rPr lang="en-US" altLang="zh-CN" dirty="0" smtClean="0">
                <a:solidFill>
                  <a:srgbClr val="0070C0"/>
                </a:solidFill>
              </a:rPr>
              <a:t>1</a:t>
            </a:r>
          </a:p>
          <a:p>
            <a:pPr>
              <a:buNone/>
            </a:pPr>
            <a:r>
              <a:rPr lang="en-US" altLang="zh-CN" dirty="0" smtClean="0"/>
              <a:t>&gt;&gt;&gt;list1				</a:t>
            </a:r>
            <a:r>
              <a:rPr lang="en-US" altLang="zh-CN" dirty="0" smtClean="0">
                <a:solidFill>
                  <a:srgbClr val="0070C0"/>
                </a:solidFill>
              </a:rPr>
              <a:t>[’str’,9.08]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List: </a:t>
            </a:r>
            <a:r>
              <a:rPr lang="en-US" altLang="zh-CN" dirty="0" smtClean="0"/>
              <a:t>method – pop()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list1= [1, ‘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’, 9.08]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&gt;&gt;&gt;list1.pop(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(list1))	</a:t>
            </a:r>
            <a:r>
              <a:rPr lang="en-US" altLang="zh-CN" dirty="0" smtClean="0">
                <a:solidFill>
                  <a:srgbClr val="FF0000"/>
                </a:solidFill>
              </a:rPr>
              <a:t>Error!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/>
              <a:t>If you want to get the value of a certain element, use </a:t>
            </a:r>
            <a:r>
              <a:rPr lang="en-US" altLang="zh-CN" b="1" dirty="0" smtClean="0"/>
              <a:t>indexing</a:t>
            </a:r>
            <a:r>
              <a:rPr lang="en-US" altLang="zh-CN" dirty="0" smtClean="0"/>
              <a:t>, not method pop(). pop() will be used only when you want to </a:t>
            </a:r>
            <a:r>
              <a:rPr lang="en-US" altLang="zh-CN" b="1" dirty="0" smtClean="0"/>
              <a:t>delete the element </a:t>
            </a:r>
            <a:r>
              <a:rPr lang="en-US" altLang="zh-CN" dirty="0" smtClean="0"/>
              <a:t>from the original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Method: </a:t>
            </a:r>
            <a:r>
              <a:rPr lang="en-US" altLang="zh-CN" dirty="0" smtClean="0"/>
              <a:t>join()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43050"/>
            <a:ext cx="8543956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join() is a string method, but its argument must be a list of string. It joins these elements together, back to one string, using the target string as separator.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&gt;&gt;&gt; '.'.join(['1','2','3'])			</a:t>
            </a:r>
            <a:r>
              <a:rPr lang="en-US" altLang="zh-CN" dirty="0" smtClean="0">
                <a:solidFill>
                  <a:srgbClr val="0070C0"/>
                </a:solidFill>
              </a:rPr>
              <a:t>'1.2.3'</a:t>
            </a:r>
          </a:p>
          <a:p>
            <a:pPr>
              <a:buNone/>
            </a:pPr>
            <a:r>
              <a:rPr lang="en-US" altLang="zh-CN" dirty="0" smtClean="0"/>
              <a:t>&gt;&gt;&gt; ' '.join([1,2,3])			</a:t>
            </a:r>
            <a:r>
              <a:rPr lang="en-US" altLang="zh-CN" dirty="0" smtClean="0">
                <a:solidFill>
                  <a:srgbClr val="FF0000"/>
                </a:solidFill>
              </a:rPr>
              <a:t>Error!</a:t>
            </a:r>
          </a:p>
          <a:p>
            <a:pPr>
              <a:buNone/>
            </a:pPr>
            <a:r>
              <a:rPr lang="en-US" altLang="zh-CN" dirty="0" smtClean="0"/>
              <a:t>&gt;&gt;&gt; ‘</a:t>
            </a:r>
            <a:r>
              <a:rPr lang="en-US" altLang="zh-CN" dirty="0" err="1" smtClean="0"/>
              <a:t>no'.join</a:t>
            </a:r>
            <a:r>
              <a:rPr lang="en-US" altLang="zh-CN" dirty="0" smtClean="0"/>
              <a:t>(['spam', 'eggs'])	</a:t>
            </a:r>
            <a:r>
              <a:rPr lang="en-US" altLang="zh-CN" dirty="0" smtClean="0">
                <a:solidFill>
                  <a:srgbClr val="0070C0"/>
                </a:solidFill>
              </a:rPr>
              <a:t>'</a:t>
            </a:r>
            <a:r>
              <a:rPr lang="en-US" altLang="zh-CN" dirty="0" err="1" smtClean="0">
                <a:solidFill>
                  <a:srgbClr val="0070C0"/>
                </a:solidFill>
              </a:rPr>
              <a:t>spamnoeggs</a:t>
            </a:r>
            <a:r>
              <a:rPr lang="en-US" altLang="zh-CN" dirty="0" smtClean="0">
                <a:solidFill>
                  <a:srgbClr val="0070C0"/>
                </a:solidFill>
              </a:rPr>
              <a:t>‘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57488" y="6000744"/>
            <a:ext cx="2214578" cy="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8992" y="6000768"/>
            <a:ext cx="35719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副标题 2"/>
          <p:cNvSpPr txBox="1">
            <a:spLocks/>
          </p:cNvSpPr>
          <p:nvPr/>
        </p:nvSpPr>
        <p:spPr>
          <a:xfrm>
            <a:off x="1571604" y="6215058"/>
            <a:ext cx="7000924" cy="64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list can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contain strings as elements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in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&gt;&gt;&gt;list1 = [1, 2]</a:t>
            </a:r>
          </a:p>
          <a:p>
            <a:pPr>
              <a:buNone/>
            </a:pPr>
            <a:r>
              <a:rPr lang="en-US" altLang="zh-CN" dirty="0" smtClean="0"/>
              <a:t>&gt;&gt;&gt;list2 = [3, 4]</a:t>
            </a:r>
          </a:p>
          <a:p>
            <a:pPr>
              <a:buNone/>
            </a:pPr>
            <a:r>
              <a:rPr lang="en-US" altLang="zh-CN" dirty="0" smtClean="0"/>
              <a:t>&gt;&gt;&gt;list1.append(list2)</a:t>
            </a:r>
          </a:p>
          <a:p>
            <a:pPr>
              <a:buNone/>
            </a:pPr>
            <a:r>
              <a:rPr lang="en-US" altLang="zh-CN" dirty="0" smtClean="0"/>
              <a:t>&gt;&gt;&gt;list1				</a:t>
            </a:r>
            <a:r>
              <a:rPr lang="en-US" altLang="zh-CN" dirty="0" smtClean="0">
                <a:solidFill>
                  <a:srgbClr val="0070C0"/>
                </a:solidFill>
              </a:rPr>
              <a:t>[1, 2, [3, 4]]</a:t>
            </a:r>
          </a:p>
          <a:p>
            <a:pPr>
              <a:buNone/>
            </a:pP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/>
              <a:t>How to index the first element in this 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?</a:t>
            </a:r>
          </a:p>
          <a:p>
            <a:pPr>
              <a:buNone/>
            </a:pPr>
            <a:r>
              <a:rPr lang="en-US" altLang="zh-CN" dirty="0" smtClean="0"/>
              <a:t>1. &gt;&gt;&gt;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=list1[2]	&gt;&gt;&gt;element=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[0]</a:t>
            </a:r>
          </a:p>
          <a:p>
            <a:pPr>
              <a:buNone/>
            </a:pPr>
            <a:r>
              <a:rPr lang="en-US" altLang="zh-CN" dirty="0" smtClean="0"/>
              <a:t>2. &gt;&gt;&gt;list1[2][0]</a:t>
            </a:r>
          </a:p>
          <a:p>
            <a:pPr>
              <a:buNone/>
            </a:pPr>
            <a:endParaRPr lang="en-US" altLang="zh-CN" sz="28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536545" y="3036091"/>
            <a:ext cx="285752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29322" y="3286124"/>
            <a:ext cx="1000132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5572132" y="1571564"/>
            <a:ext cx="3286148" cy="164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The whole list2 is now one element of list1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29190" y="3857628"/>
            <a:ext cx="1357322" cy="78581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786182" y="5072074"/>
            <a:ext cx="2071702" cy="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in 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string in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&gt;&gt;&gt;list1 = [1]</a:t>
            </a:r>
          </a:p>
          <a:p>
            <a:pPr>
              <a:buNone/>
            </a:pPr>
            <a:r>
              <a:rPr lang="en-US" altLang="zh-CN" sz="2800" dirty="0" smtClean="0"/>
              <a:t>&gt;&gt;&gt;list2 = [1, 2]</a:t>
            </a:r>
          </a:p>
          <a:p>
            <a:pPr>
              <a:buNone/>
            </a:pPr>
            <a:r>
              <a:rPr lang="en-US" altLang="zh-CN" sz="2800" dirty="0" smtClean="0"/>
              <a:t>&gt;&gt;&gt;list3 = “</a:t>
            </a:r>
            <a:r>
              <a:rPr lang="en-US" altLang="zh-CN" sz="2800" dirty="0" err="1" smtClean="0"/>
              <a:t>ab</a:t>
            </a:r>
            <a:r>
              <a:rPr lang="en-US" altLang="zh-CN" sz="2800" dirty="0" smtClean="0"/>
              <a:t>”</a:t>
            </a:r>
          </a:p>
          <a:p>
            <a:pPr>
              <a:buNone/>
            </a:pPr>
            <a:r>
              <a:rPr lang="en-US" altLang="zh-CN" sz="2800" dirty="0" smtClean="0"/>
              <a:t>&gt;&gt;&gt;list1.append(list2)</a:t>
            </a:r>
          </a:p>
          <a:p>
            <a:pPr>
              <a:buNone/>
            </a:pPr>
            <a:r>
              <a:rPr lang="en-US" altLang="zh-CN" sz="2800" dirty="0" smtClean="0"/>
              <a:t>&gt;&gt;&gt;list1.append(list3)</a:t>
            </a:r>
          </a:p>
          <a:p>
            <a:pPr>
              <a:buNone/>
            </a:pPr>
            <a:r>
              <a:rPr lang="en-US" altLang="zh-CN" sz="2800" dirty="0" smtClean="0"/>
              <a:t>&gt;&gt;&gt;list1			</a:t>
            </a:r>
            <a:r>
              <a:rPr lang="en-US" altLang="zh-CN" sz="2800" dirty="0" smtClean="0">
                <a:solidFill>
                  <a:srgbClr val="0070C0"/>
                </a:solidFill>
              </a:rPr>
              <a:t>[1, [1, 2], “</a:t>
            </a:r>
            <a:r>
              <a:rPr lang="en-US" altLang="zh-CN" sz="2800" dirty="0" err="1" smtClean="0">
                <a:solidFill>
                  <a:srgbClr val="0070C0"/>
                </a:solidFill>
              </a:rPr>
              <a:t>ab</a:t>
            </a:r>
            <a:r>
              <a:rPr lang="en-US" altLang="zh-CN" sz="2800" dirty="0" smtClean="0">
                <a:solidFill>
                  <a:srgbClr val="0070C0"/>
                </a:solidFill>
              </a:rPr>
              <a:t>”]</a:t>
            </a:r>
            <a:r>
              <a:rPr lang="en-US" altLang="zh-CN" dirty="0" smtClean="0"/>
              <a:t>		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First element in the 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:		list1[1][0]</a:t>
            </a:r>
          </a:p>
          <a:p>
            <a:pPr>
              <a:buNone/>
            </a:pPr>
            <a:r>
              <a:rPr lang="en-US" altLang="zh-CN" dirty="0" smtClean="0"/>
              <a:t>First character in the string: 	list1[2][0]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12" name="Oval 11"/>
          <p:cNvSpPr/>
          <p:nvPr/>
        </p:nvSpPr>
        <p:spPr>
          <a:xfrm>
            <a:off x="4643438" y="4214818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00694" y="4214818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6679421" y="4464851"/>
            <a:ext cx="1357322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副标题 2"/>
          <p:cNvSpPr txBox="1">
            <a:spLocks/>
          </p:cNvSpPr>
          <p:nvPr/>
        </p:nvSpPr>
        <p:spPr>
          <a:xfrm>
            <a:off x="5286380" y="1643050"/>
            <a:ext cx="3571900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The way of indexing is actually the same. Nothing complicated. The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sublist</a:t>
            </a:r>
            <a:r>
              <a:rPr lang="en-US" altLang="zh-CN" sz="2800" dirty="0" smtClean="0">
                <a:solidFill>
                  <a:srgbClr val="FF0000"/>
                </a:solidFill>
              </a:rPr>
              <a:t> is just an element in list.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in 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string in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&gt;&gt;&gt;list1 = [1]</a:t>
            </a:r>
          </a:p>
          <a:p>
            <a:pPr>
              <a:buNone/>
            </a:pPr>
            <a:r>
              <a:rPr lang="en-US" altLang="zh-CN" sz="2800" dirty="0" smtClean="0"/>
              <a:t>&gt;&gt;&gt;list2 = [1, 2]</a:t>
            </a:r>
          </a:p>
          <a:p>
            <a:pPr>
              <a:buNone/>
            </a:pPr>
            <a:r>
              <a:rPr lang="en-US" altLang="zh-CN" sz="2800" dirty="0" smtClean="0"/>
              <a:t>&gt;&gt;&gt;list3 = “</a:t>
            </a:r>
            <a:r>
              <a:rPr lang="en-US" altLang="zh-CN" sz="2800" dirty="0" err="1" smtClean="0"/>
              <a:t>ab</a:t>
            </a:r>
            <a:r>
              <a:rPr lang="en-US" altLang="zh-CN" sz="2800" dirty="0" smtClean="0"/>
              <a:t>”</a:t>
            </a:r>
          </a:p>
          <a:p>
            <a:pPr>
              <a:buNone/>
            </a:pPr>
            <a:r>
              <a:rPr lang="en-US" altLang="zh-CN" sz="2800" dirty="0" smtClean="0"/>
              <a:t>&gt;&gt;&gt;list1.append(list2)</a:t>
            </a:r>
          </a:p>
          <a:p>
            <a:pPr>
              <a:buNone/>
            </a:pPr>
            <a:r>
              <a:rPr lang="en-US" altLang="zh-CN" sz="2800" dirty="0" smtClean="0"/>
              <a:t>&gt;&gt;&gt;list1.append(list3)</a:t>
            </a:r>
          </a:p>
          <a:p>
            <a:pPr>
              <a:buNone/>
            </a:pPr>
            <a:r>
              <a:rPr lang="en-US" altLang="zh-CN" sz="2800" dirty="0" smtClean="0"/>
              <a:t>&gt;&gt;&gt;list1			</a:t>
            </a:r>
            <a:r>
              <a:rPr lang="en-US" altLang="zh-CN" sz="2800" dirty="0" smtClean="0">
                <a:solidFill>
                  <a:srgbClr val="0070C0"/>
                </a:solidFill>
              </a:rPr>
              <a:t>[1, [1, 2], “</a:t>
            </a:r>
            <a:r>
              <a:rPr lang="en-US" altLang="zh-CN" sz="2800" dirty="0" err="1" smtClean="0">
                <a:solidFill>
                  <a:srgbClr val="0070C0"/>
                </a:solidFill>
              </a:rPr>
              <a:t>ab</a:t>
            </a:r>
            <a:r>
              <a:rPr lang="en-US" altLang="zh-CN" sz="2800" dirty="0" smtClean="0">
                <a:solidFill>
                  <a:srgbClr val="0070C0"/>
                </a:solidFill>
              </a:rPr>
              <a:t>”]</a:t>
            </a:r>
            <a:r>
              <a:rPr lang="en-US" altLang="zh-CN" dirty="0" smtClean="0"/>
              <a:t>		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First element in the </a:t>
            </a:r>
            <a:r>
              <a:rPr lang="en-US" altLang="zh-CN" dirty="0" err="1" smtClean="0"/>
              <a:t>sublist</a:t>
            </a:r>
            <a:r>
              <a:rPr lang="en-US" altLang="zh-CN" dirty="0" smtClean="0"/>
              <a:t>:		list1[1][0]</a:t>
            </a:r>
          </a:p>
          <a:p>
            <a:pPr>
              <a:buNone/>
            </a:pPr>
            <a:r>
              <a:rPr lang="en-US" altLang="zh-CN" dirty="0" smtClean="0"/>
              <a:t>First character in the string: 	list1[2][0]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sz="2800" dirty="0" smtClean="0"/>
          </a:p>
        </p:txBody>
      </p:sp>
      <p:sp>
        <p:nvSpPr>
          <p:cNvPr id="12" name="Oval 11"/>
          <p:cNvSpPr/>
          <p:nvPr/>
        </p:nvSpPr>
        <p:spPr>
          <a:xfrm>
            <a:off x="4643438" y="4214818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00694" y="4214818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6679421" y="4464851"/>
            <a:ext cx="1357322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副标题 2"/>
          <p:cNvSpPr txBox="1">
            <a:spLocks/>
          </p:cNvSpPr>
          <p:nvPr/>
        </p:nvSpPr>
        <p:spPr>
          <a:xfrm>
            <a:off x="5286380" y="1643050"/>
            <a:ext cx="3571900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The way of indexing is actually the same. Nothing complicated. The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sublist</a:t>
            </a:r>
            <a:r>
              <a:rPr lang="en-US" altLang="zh-CN" sz="2800" dirty="0" smtClean="0">
                <a:solidFill>
                  <a:srgbClr val="FF0000"/>
                </a:solidFill>
              </a:rPr>
              <a:t> is just an element in list.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</a:t>
            </a:r>
            <a:r>
              <a:rPr lang="en-US" b="1" i="1" dirty="0" err="1" smtClean="0">
                <a:solidFill>
                  <a:srgbClr val="00B050"/>
                </a:solidFill>
              </a:rPr>
              <a:t>make_matrix</a:t>
            </a:r>
            <a:r>
              <a:rPr lang="en-US" b="1" i="1" dirty="0" smtClean="0">
                <a:solidFill>
                  <a:srgbClr val="00B050"/>
                </a:solidFill>
              </a:rPr>
              <a:t>([0, 1, 2, 3, 4, 5], 3)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[[0, 1, 2], [3, 4, 5]]</a:t>
            </a:r>
            <a:endParaRPr lang="en-US" altLang="zh-CN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def </a:t>
            </a:r>
            <a:r>
              <a:rPr lang="en-US" dirty="0" err="1" smtClean="0"/>
              <a:t>make_matrix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, width): </a:t>
            </a:r>
          </a:p>
          <a:p>
            <a:pPr>
              <a:buNone/>
            </a:pPr>
            <a:r>
              <a:rPr lang="en-US" dirty="0" smtClean="0"/>
              <a:t>	answer = []</a:t>
            </a:r>
          </a:p>
          <a:p>
            <a:pPr>
              <a:buNone/>
            </a:pPr>
            <a:r>
              <a:rPr lang="en-US" dirty="0" smtClean="0"/>
              <a:t>	index = 0 </a:t>
            </a:r>
          </a:p>
          <a:p>
            <a:pPr>
              <a:buNone/>
            </a:pPr>
            <a:r>
              <a:rPr lang="en-US" dirty="0" smtClean="0"/>
              <a:t>	while index &lt;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):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answer.append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[index : index + width]) 	index = index + width</a:t>
            </a:r>
          </a:p>
          <a:p>
            <a:pPr>
              <a:buNone/>
            </a:pPr>
            <a:r>
              <a:rPr lang="en-US" dirty="0" smtClean="0"/>
              <a:t>	return answer</a:t>
            </a:r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5357818" y="4000504"/>
            <a:ext cx="3357586" cy="125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dirty="0" smtClean="0">
                <a:solidFill>
                  <a:srgbClr val="FF0000"/>
                </a:solidFill>
              </a:rPr>
              <a:t>	List slicing returns a 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sublist</a:t>
            </a: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71735" y="5072074"/>
            <a:ext cx="2093859" cy="7858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357686" y="5857892"/>
            <a:ext cx="4857752" cy="10001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dirty="0" smtClean="0">
                <a:solidFill>
                  <a:srgbClr val="FF0000"/>
                </a:solidFill>
              </a:rPr>
              <a:t>    Use append() to add a whole  list as one element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</a:t>
            </a:r>
            <a:r>
              <a:rPr lang="en-US" b="1" i="1" dirty="0" err="1" smtClean="0">
                <a:solidFill>
                  <a:srgbClr val="00B050"/>
                </a:solidFill>
              </a:rPr>
              <a:t>flatten_matrix</a:t>
            </a:r>
            <a:r>
              <a:rPr lang="en-US" b="1" i="1" dirty="0" smtClean="0">
                <a:solidFill>
                  <a:srgbClr val="00B050"/>
                </a:solidFill>
              </a:rPr>
              <a:t>([[1, 2, 3], [4, 5, 6]])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[1, 2, 3, 4, 5, 6]</a:t>
            </a:r>
            <a:endParaRPr lang="en-US" altLang="zh-CN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def </a:t>
            </a:r>
            <a:r>
              <a:rPr lang="en-US" dirty="0" err="1" smtClean="0"/>
              <a:t>flatten_matrix</a:t>
            </a:r>
            <a:r>
              <a:rPr lang="en-US" dirty="0" smtClean="0"/>
              <a:t>(table): </a:t>
            </a:r>
            <a:br>
              <a:rPr lang="en-US" dirty="0" smtClean="0"/>
            </a:br>
            <a:r>
              <a:rPr lang="en-US" dirty="0" smtClean="0"/>
              <a:t>   index=0</a:t>
            </a:r>
            <a:br>
              <a:rPr lang="en-US" dirty="0" smtClean="0"/>
            </a:br>
            <a:r>
              <a:rPr lang="en-US" dirty="0" smtClean="0"/>
              <a:t>   result=[]</a:t>
            </a:r>
            <a:br>
              <a:rPr lang="en-US" dirty="0" smtClean="0"/>
            </a:br>
            <a:r>
              <a:rPr lang="en-US" dirty="0" smtClean="0"/>
              <a:t>   while index&lt;</a:t>
            </a:r>
            <a:r>
              <a:rPr lang="en-US" dirty="0" err="1" smtClean="0"/>
              <a:t>len</a:t>
            </a:r>
            <a:r>
              <a:rPr lang="en-US" dirty="0" smtClean="0"/>
              <a:t>(table):</a:t>
            </a:r>
            <a:br>
              <a:rPr lang="en-US" dirty="0" smtClean="0"/>
            </a:br>
            <a:r>
              <a:rPr lang="en-US" dirty="0" smtClean="0"/>
              <a:t>       result = result + table[index]</a:t>
            </a:r>
            <a:br>
              <a:rPr lang="en-US" dirty="0" smtClean="0"/>
            </a:br>
            <a:r>
              <a:rPr lang="en-US" dirty="0" smtClean="0"/>
              <a:t>       index = index + 1</a:t>
            </a:r>
            <a:br>
              <a:rPr lang="en-US" dirty="0" smtClean="0"/>
            </a:br>
            <a:r>
              <a:rPr lang="en-US" dirty="0" smtClean="0"/>
              <a:t>   return result</a:t>
            </a:r>
            <a:endParaRPr lang="en-US" altLang="zh-CN" dirty="0" smtClean="0"/>
          </a:p>
        </p:txBody>
      </p:sp>
      <p:sp>
        <p:nvSpPr>
          <p:cNvPr id="4" name="Oval 3"/>
          <p:cNvSpPr/>
          <p:nvPr/>
        </p:nvSpPr>
        <p:spPr>
          <a:xfrm>
            <a:off x="3643306" y="4643446"/>
            <a:ext cx="928694" cy="7858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4214810" y="5286388"/>
            <a:ext cx="4357718" cy="157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dirty="0" smtClean="0">
                <a:solidFill>
                  <a:srgbClr val="FF0000"/>
                </a:solidFill>
              </a:rPr>
              <a:t>    Use concatenation to get a flat list: it doesn’t contain any 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sublists</a:t>
            </a:r>
            <a:r>
              <a:rPr lang="en-US" altLang="zh-CN" sz="3200" dirty="0" smtClean="0">
                <a:solidFill>
                  <a:srgbClr val="FF0000"/>
                </a:solidFill>
              </a:rPr>
              <a:t>.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table = [[0, 1, 2], [3, 4, 5]]</a:t>
            </a:r>
          </a:p>
          <a:p>
            <a:r>
              <a:rPr lang="en-US" dirty="0" smtClean="0"/>
              <a:t>How to get the first element in the first list in table? 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b="1" dirty="0" smtClean="0"/>
              <a:t>table[0][0]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table[0][1]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1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table[1][0]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3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&gt;&gt;&gt; matrix = [[0, 1, 2], [3, 4, 5], [6,7,8]]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3 rows, 3 columns</a:t>
            </a:r>
          </a:p>
          <a:p>
            <a:r>
              <a:rPr lang="en-US" altLang="zh-CN" dirty="0" smtClean="0"/>
              <a:t>First row: matrix[0]=[0,1,2]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First column: [0,3,6] </a:t>
            </a:r>
          </a:p>
          <a:p>
            <a:pPr>
              <a:buNone/>
            </a:pPr>
            <a:r>
              <a:rPr lang="en-US" altLang="zh-CN" dirty="0" smtClean="0"/>
              <a:t>	matrix[0][0]+matrix[1][0]+matrix[2][0]</a:t>
            </a:r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zh-CN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572132" y="2143129"/>
          <a:ext cx="3409950" cy="1928813"/>
        </p:xfrm>
        <a:graphic>
          <a:graphicData uri="http://schemas.openxmlformats.org/presentationml/2006/ole">
            <p:oleObj spid="_x0000_s1026" name="Equation" r:id="rId4" imgW="1257120" imgH="711000" progId="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643306" y="3929066"/>
            <a:ext cx="285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 2"/>
          <p:cNvSpPr txBox="1">
            <a:spLocks/>
          </p:cNvSpPr>
          <p:nvPr/>
        </p:nvSpPr>
        <p:spPr>
          <a:xfrm>
            <a:off x="4214810" y="3929066"/>
            <a:ext cx="2214578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noProof="0" dirty="0" err="1" smtClean="0">
                <a:solidFill>
                  <a:srgbClr val="FF0000"/>
                </a:solidFill>
              </a:rPr>
              <a:t>row_index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786182" y="3929066"/>
            <a:ext cx="357190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71736" y="5715016"/>
            <a:ext cx="285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3500430" y="6100754"/>
            <a:ext cx="3286148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noProof="0" dirty="0" err="1" smtClean="0">
                <a:solidFill>
                  <a:srgbClr val="FF0000"/>
                </a:solidFill>
              </a:rPr>
              <a:t>coloumn_index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714612" y="5715016"/>
            <a:ext cx="42862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14876" y="5643578"/>
            <a:ext cx="285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679157" y="5822173"/>
            <a:ext cx="428628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29454" y="5643578"/>
            <a:ext cx="285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6429388" y="5643578"/>
            <a:ext cx="642942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Indexing and slicing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Indexing and slicing: 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00B050"/>
                </a:solidFill>
              </a:rPr>
              <a:t>“killer rabbit”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Ex: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[0] is “k”;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[1:2] is “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”; </a:t>
            </a:r>
          </a:p>
          <a:p>
            <a:pPr lvl="1">
              <a:buNone/>
            </a:pPr>
            <a:r>
              <a:rPr lang="en-US" altLang="zh-CN" dirty="0" smtClean="0"/>
              <a:t>		</a:t>
            </a:r>
            <a:r>
              <a:rPr lang="en-US" altLang="zh-CN" sz="3200" dirty="0" err="1" smtClean="0"/>
              <a:t>str</a:t>
            </a:r>
            <a:r>
              <a:rPr lang="en-US" altLang="zh-CN" sz="3200" dirty="0" smtClean="0"/>
              <a:t>[3:] is “</a:t>
            </a:r>
            <a:r>
              <a:rPr lang="en-US" altLang="zh-CN" sz="3200" dirty="0" err="1" smtClean="0"/>
              <a:t>ler</a:t>
            </a:r>
            <a:r>
              <a:rPr lang="en-US" altLang="zh-CN" sz="3200" dirty="0" smtClean="0"/>
              <a:t> rabbit”; </a:t>
            </a:r>
            <a:r>
              <a:rPr lang="en-US" altLang="zh-CN" sz="3200" dirty="0" err="1" smtClean="0"/>
              <a:t>str</a:t>
            </a:r>
            <a:r>
              <a:rPr lang="en-US" altLang="zh-CN" sz="3200" dirty="0" smtClean="0"/>
              <a:t>[:6] is “killer”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[x:y] is to show the characters from x to </a:t>
            </a:r>
            <a:r>
              <a:rPr lang="en-US" altLang="zh-CN" b="1" dirty="0" smtClean="0"/>
              <a:t>y-1</a:t>
            </a:r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480" y="2500306"/>
          <a:ext cx="6834217" cy="10636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  <a:gridCol w="525709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</a:tr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副标题 2"/>
          <p:cNvSpPr txBox="1">
            <a:spLocks/>
          </p:cNvSpPr>
          <p:nvPr/>
        </p:nvSpPr>
        <p:spPr>
          <a:xfrm>
            <a:off x="214282" y="3071810"/>
            <a:ext cx="121444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FF0000"/>
                </a:solidFill>
              </a:rPr>
              <a:t>index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85852" y="3214686"/>
            <a:ext cx="214314" cy="2143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85852" y="5715016"/>
            <a:ext cx="500066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1857356" y="6215082"/>
            <a:ext cx="4929222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not included in the result!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List </a:t>
            </a:r>
            <a:r>
              <a:rPr lang="en-US" altLang="zh-CN" b="1" dirty="0" err="1" smtClean="0"/>
              <a:t>vs</a:t>
            </a:r>
            <a:r>
              <a:rPr lang="en-US" altLang="zh-CN" b="1" dirty="0" smtClean="0"/>
              <a:t> Matrix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00B050"/>
                </a:solidFill>
              </a:rPr>
              <a:t>&gt;&gt;&gt; matrix = [[0, 1, 2], [3, 4, 5], [6,7,8]]</a:t>
            </a:r>
          </a:p>
          <a:p>
            <a:pPr>
              <a:buNone/>
            </a:pPr>
            <a:r>
              <a:rPr lang="en-US" altLang="zh-CN" sz="2800" dirty="0" smtClean="0"/>
              <a:t>How to add 10 to each element in this matrix?</a:t>
            </a:r>
          </a:p>
          <a:p>
            <a:pPr>
              <a:buNone/>
            </a:pPr>
            <a:r>
              <a:rPr lang="en-US" altLang="zh-CN" sz="2400" dirty="0" smtClean="0"/>
              <a:t>def </a:t>
            </a:r>
            <a:r>
              <a:rPr lang="en-US" altLang="zh-CN" sz="2400" dirty="0" err="1" smtClean="0"/>
              <a:t>add_ten</a:t>
            </a:r>
            <a:r>
              <a:rPr lang="en-US" altLang="zh-CN" sz="2400" dirty="0" smtClean="0"/>
              <a:t>(matrix):</a:t>
            </a:r>
          </a:p>
          <a:p>
            <a:pPr>
              <a:buNone/>
            </a:pPr>
            <a:r>
              <a:rPr lang="en-US" altLang="zh-CN" sz="2400" dirty="0" smtClean="0"/>
              <a:t> 	</a:t>
            </a:r>
            <a:r>
              <a:rPr lang="en-US" altLang="zh-CN" sz="2400" b="1" dirty="0" err="1" smtClean="0"/>
              <a:t>row_index</a:t>
            </a:r>
            <a:r>
              <a:rPr lang="en-US" altLang="zh-CN" sz="2400" b="1" dirty="0" smtClean="0"/>
              <a:t>=0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b="1" dirty="0" smtClean="0"/>
              <a:t>while </a:t>
            </a:r>
            <a:r>
              <a:rPr lang="en-US" altLang="zh-CN" sz="2400" b="1" dirty="0" err="1" smtClean="0"/>
              <a:t>row_index</a:t>
            </a:r>
            <a:r>
              <a:rPr lang="en-US" altLang="zh-CN" sz="2400" b="1" dirty="0" smtClean="0"/>
              <a:t>&lt;</a:t>
            </a:r>
            <a:r>
              <a:rPr lang="en-US" altLang="zh-CN" sz="2400" b="1" dirty="0" err="1" smtClean="0"/>
              <a:t>len</a:t>
            </a:r>
            <a:r>
              <a:rPr lang="en-US" altLang="zh-CN" sz="2400" b="1" dirty="0" smtClean="0"/>
              <a:t>(matrix):</a:t>
            </a:r>
          </a:p>
          <a:p>
            <a:pPr>
              <a:buNone/>
            </a:pPr>
            <a:r>
              <a:rPr lang="en-US" altLang="zh-CN" sz="2400" dirty="0" smtClean="0"/>
              <a:t>		</a:t>
            </a:r>
            <a:r>
              <a:rPr lang="en-US" altLang="zh-CN" sz="2400" b="1" dirty="0" smtClean="0"/>
              <a:t>row=matrix[</a:t>
            </a:r>
            <a:r>
              <a:rPr lang="en-US" altLang="zh-CN" sz="2400" b="1" dirty="0" err="1" smtClean="0"/>
              <a:t>row_index</a:t>
            </a:r>
            <a:r>
              <a:rPr lang="en-US" altLang="zh-CN" sz="2400" b="1" dirty="0" smtClean="0"/>
              <a:t>]</a:t>
            </a:r>
          </a:p>
          <a:p>
            <a:pPr>
              <a:buNone/>
            </a:pPr>
            <a:r>
              <a:rPr lang="en-US" altLang="zh-CN" sz="2400" dirty="0" smtClean="0"/>
              <a:t>		</a:t>
            </a:r>
            <a:r>
              <a:rPr lang="en-US" altLang="zh-CN" sz="2400" b="1" dirty="0" err="1" smtClean="0"/>
              <a:t>column_index</a:t>
            </a:r>
            <a:r>
              <a:rPr lang="en-US" altLang="zh-CN" sz="2400" b="1" dirty="0" smtClean="0"/>
              <a:t>=0</a:t>
            </a:r>
          </a:p>
          <a:p>
            <a:pPr>
              <a:buNone/>
            </a:pPr>
            <a:r>
              <a:rPr lang="en-US" altLang="zh-CN" sz="2400" dirty="0" smtClean="0"/>
              <a:t>		</a:t>
            </a:r>
            <a:r>
              <a:rPr lang="en-US" altLang="zh-CN" sz="2400" b="1" dirty="0" smtClean="0"/>
              <a:t>while </a:t>
            </a:r>
            <a:r>
              <a:rPr lang="en-US" altLang="zh-CN" sz="2400" b="1" dirty="0" err="1" smtClean="0"/>
              <a:t>column_index</a:t>
            </a:r>
            <a:r>
              <a:rPr lang="en-US" altLang="zh-CN" sz="2400" b="1" dirty="0" smtClean="0"/>
              <a:t>&lt;</a:t>
            </a:r>
            <a:r>
              <a:rPr lang="en-US" altLang="zh-CN" sz="2400" b="1" dirty="0" err="1" smtClean="0"/>
              <a:t>len</a:t>
            </a:r>
            <a:r>
              <a:rPr lang="en-US" altLang="zh-CN" sz="2400" b="1" dirty="0" smtClean="0"/>
              <a:t>(row):</a:t>
            </a:r>
            <a:r>
              <a:rPr lang="en-US" altLang="zh-CN" sz="2400" dirty="0" smtClean="0"/>
              <a:t>						row[</a:t>
            </a:r>
            <a:r>
              <a:rPr lang="en-US" altLang="zh-CN" sz="2400" dirty="0" err="1" smtClean="0"/>
              <a:t>column_index</a:t>
            </a:r>
            <a:r>
              <a:rPr lang="en-US" altLang="zh-CN" sz="2400" dirty="0" smtClean="0"/>
              <a:t>]=row[</a:t>
            </a:r>
            <a:r>
              <a:rPr lang="en-US" altLang="zh-CN" sz="2400" dirty="0" err="1" smtClean="0"/>
              <a:t>column_index</a:t>
            </a:r>
            <a:r>
              <a:rPr lang="en-US" altLang="zh-CN" sz="2400" dirty="0" smtClean="0"/>
              <a:t>]+10</a:t>
            </a:r>
          </a:p>
          <a:p>
            <a:pPr>
              <a:buNone/>
            </a:pPr>
            <a:r>
              <a:rPr lang="en-US" altLang="zh-CN" sz="2400" dirty="0" smtClean="0"/>
              <a:t>			</a:t>
            </a:r>
            <a:r>
              <a:rPr lang="en-US" altLang="zh-CN" sz="2400" b="1" dirty="0" err="1" smtClean="0"/>
              <a:t>column_index</a:t>
            </a:r>
            <a:r>
              <a:rPr lang="en-US" altLang="zh-CN" sz="2400" b="1" dirty="0" smtClean="0"/>
              <a:t>= column_index+1</a:t>
            </a:r>
          </a:p>
          <a:p>
            <a:pPr>
              <a:buNone/>
            </a:pPr>
            <a:r>
              <a:rPr lang="en-US" altLang="zh-CN" sz="2400" b="1" dirty="0" smtClean="0"/>
              <a:t>		</a:t>
            </a:r>
            <a:r>
              <a:rPr lang="en-US" altLang="zh-CN" sz="2400" b="1" dirty="0" err="1" smtClean="0"/>
              <a:t>row_index</a:t>
            </a:r>
            <a:r>
              <a:rPr lang="en-US" altLang="zh-CN" sz="2400" b="1" dirty="0" smtClean="0"/>
              <a:t>=row_index+1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15" name="副标题 2"/>
          <p:cNvSpPr txBox="1">
            <a:spLocks/>
          </p:cNvSpPr>
          <p:nvPr/>
        </p:nvSpPr>
        <p:spPr>
          <a:xfrm>
            <a:off x="5143504" y="3000372"/>
            <a:ext cx="3857652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3200" noProof="0" dirty="0" smtClean="0">
                <a:solidFill>
                  <a:srgbClr val="FF0000"/>
                </a:solidFill>
              </a:rPr>
              <a:t>	</a:t>
            </a:r>
            <a:r>
              <a:rPr lang="en-US" altLang="zh-CN" sz="2800" noProof="0" dirty="0" smtClean="0">
                <a:solidFill>
                  <a:srgbClr val="FF0000"/>
                </a:solidFill>
              </a:rPr>
              <a:t>Basic loop structure to iterate every element in a matrix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concatenation and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iaminteger</a:t>
            </a:r>
            <a:r>
              <a:rPr lang="en-US" altLang="zh-CN" dirty="0" smtClean="0"/>
              <a:t> = 45</a:t>
            </a:r>
          </a:p>
          <a:p>
            <a:pPr>
              <a:buNone/>
            </a:pPr>
            <a:r>
              <a:rPr lang="en-US" altLang="zh-CN" dirty="0" err="1" smtClean="0"/>
              <a:t>iamstring</a:t>
            </a:r>
            <a:r>
              <a:rPr lang="en-US" altLang="zh-CN" dirty="0" smtClean="0"/>
              <a:t> = “1075”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iamresult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iaminteger</a:t>
            </a:r>
            <a:r>
              <a:rPr lang="en-US" altLang="zh-CN" dirty="0" smtClean="0"/>
              <a:t> + </a:t>
            </a:r>
            <a:r>
              <a:rPr lang="en-US" altLang="zh-CN" dirty="0" err="1" smtClean="0"/>
              <a:t>iamstring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n-US" altLang="zh-CN" dirty="0" err="1" smtClean="0"/>
              <a:t>iamresult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iaminteger</a:t>
            </a:r>
            <a:r>
              <a:rPr lang="en-US" altLang="zh-CN" dirty="0" smtClean="0"/>
              <a:t>) + </a:t>
            </a:r>
            <a:r>
              <a:rPr lang="en-US" altLang="zh-CN" dirty="0" err="1" smtClean="0"/>
              <a:t>iamstring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Use + to concatenate two strings together</a:t>
            </a:r>
          </a:p>
          <a:p>
            <a:r>
              <a:rPr lang="en-US" altLang="zh-CN" dirty="0" smtClean="0"/>
              <a:t>Type conversion function: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()</a:t>
            </a:r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6429388" y="3143248"/>
            <a:ext cx="1500230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Error!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5786446" y="3071810"/>
            <a:ext cx="642942" cy="785818"/>
          </a:xfrm>
          <a:prstGeom prst="mathMultiply">
            <a:avLst>
              <a:gd name="adj1" fmla="val 129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5357818" y="4357694"/>
            <a:ext cx="4429156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Correct. </a:t>
            </a: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iamresult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“451075”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072330" y="3857628"/>
            <a:ext cx="824134" cy="681592"/>
            <a:chOff x="6121118" y="1942210"/>
            <a:chExt cx="2071085" cy="1403446"/>
          </a:xfrm>
        </p:grpSpPr>
        <p:sp>
          <p:nvSpPr>
            <p:cNvPr id="12" name="Diagonal Stripe 11"/>
            <p:cNvSpPr/>
            <p:nvPr/>
          </p:nvSpPr>
          <p:spPr>
            <a:xfrm rot="20713211">
              <a:off x="6692009" y="1942204"/>
              <a:ext cx="1500199" cy="1143008"/>
            </a:xfrm>
            <a:prstGeom prst="diagStripe">
              <a:avLst>
                <a:gd name="adj" fmla="val 6275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Diagonal Stripe 12"/>
            <p:cNvSpPr/>
            <p:nvPr/>
          </p:nvSpPr>
          <p:spPr>
            <a:xfrm rot="4518416">
              <a:off x="6106330" y="2571921"/>
              <a:ext cx="788523" cy="758947"/>
            </a:xfrm>
            <a:prstGeom prst="diagStripe">
              <a:avLst>
                <a:gd name="adj" fmla="val 4619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duplication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00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iamstar</a:t>
            </a:r>
            <a:r>
              <a:rPr lang="en-US" altLang="zh-CN" dirty="0" smtClean="0"/>
              <a:t> = “*”</a:t>
            </a:r>
          </a:p>
          <a:p>
            <a:pPr>
              <a:buNone/>
            </a:pPr>
            <a:r>
              <a:rPr lang="en-US" altLang="zh-CN" dirty="0" smtClean="0"/>
              <a:t>result = </a:t>
            </a:r>
            <a:r>
              <a:rPr lang="en-US" altLang="zh-CN" dirty="0" err="1" smtClean="0"/>
              <a:t>iamstar</a:t>
            </a:r>
            <a:r>
              <a:rPr lang="en-US" altLang="zh-CN" dirty="0" smtClean="0"/>
              <a:t> * 6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numberstr</a:t>
            </a:r>
            <a:r>
              <a:rPr lang="en-US" altLang="zh-CN" dirty="0" smtClean="0"/>
              <a:t> = “12”</a:t>
            </a:r>
          </a:p>
          <a:p>
            <a:pPr>
              <a:buNone/>
            </a:pPr>
            <a:r>
              <a:rPr lang="en-US" altLang="zh-CN" dirty="0" smtClean="0"/>
              <a:t>result = </a:t>
            </a:r>
            <a:r>
              <a:rPr lang="en-US" altLang="zh-CN" dirty="0" err="1" smtClean="0"/>
              <a:t>numberstr</a:t>
            </a:r>
            <a:r>
              <a:rPr lang="en-US" altLang="zh-CN" dirty="0" smtClean="0"/>
              <a:t> * 3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dirty="0" smtClean="0"/>
              <a:t>def </a:t>
            </a:r>
            <a:r>
              <a:rPr lang="en-US" dirty="0" err="1" smtClean="0"/>
              <a:t>right_justify</a:t>
            </a:r>
            <a:r>
              <a:rPr lang="en-US" dirty="0" smtClean="0"/>
              <a:t>(n, string): 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dirty="0" smtClean="0"/>
              <a:t> return ' ' * (n - </a:t>
            </a:r>
            <a:r>
              <a:rPr lang="en-US" dirty="0" err="1" smtClean="0"/>
              <a:t>len</a:t>
            </a:r>
            <a:r>
              <a:rPr lang="en-US" dirty="0" smtClean="0"/>
              <a:t>(string)) + string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429124" y="2071678"/>
            <a:ext cx="4500594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“******”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4500562" y="3786190"/>
            <a:ext cx="4500594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becomes “121212”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not mutable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 = “killer rabbit”</a:t>
            </a:r>
          </a:p>
          <a:p>
            <a:pPr>
              <a:buNone/>
            </a:pPr>
            <a:r>
              <a:rPr lang="en-US" altLang="zh-CN" dirty="0" smtClean="0"/>
              <a:t>Mission: change the first letter of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 to ‘l’</a:t>
            </a:r>
          </a:p>
          <a:p>
            <a:pPr>
              <a:buNone/>
            </a:pPr>
            <a:r>
              <a:rPr lang="en-US" altLang="zh-CN" dirty="0" err="1" smtClean="0"/>
              <a:t>str</a:t>
            </a:r>
            <a:r>
              <a:rPr lang="en-US" altLang="zh-CN" dirty="0" smtClean="0"/>
              <a:t>[0] = ‘l’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Correct solution: generate a new string!</a:t>
            </a:r>
          </a:p>
          <a:p>
            <a:pPr>
              <a:buNone/>
            </a:pPr>
            <a:r>
              <a:rPr lang="en-US" altLang="zh-CN" dirty="0" err="1" smtClean="0"/>
              <a:t>newstr</a:t>
            </a:r>
            <a:r>
              <a:rPr lang="en-US" altLang="zh-CN" dirty="0" smtClean="0"/>
              <a:t> = ‘l’ +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[1:]</a:t>
            </a:r>
          </a:p>
          <a:p>
            <a:endParaRPr lang="en-US" altLang="zh-CN" dirty="0" smtClean="0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2714612" y="2814630"/>
            <a:ext cx="1500230" cy="757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Error!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2071670" y="2743192"/>
            <a:ext cx="642942" cy="785818"/>
          </a:xfrm>
          <a:prstGeom prst="mathMultiply">
            <a:avLst>
              <a:gd name="adj1" fmla="val 129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String: </a:t>
            </a:r>
            <a:r>
              <a:rPr lang="en-US" altLang="zh-CN" dirty="0" smtClean="0"/>
              <a:t>character ordering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1&gt;2 will </a:t>
            </a:r>
            <a:r>
              <a:rPr lang="en-US" altLang="zh-CN" smtClean="0"/>
              <a:t>return False, </a:t>
            </a:r>
            <a:r>
              <a:rPr lang="en-US" altLang="zh-CN" dirty="0" smtClean="0"/>
              <a:t>how about ‘a’&gt;’z’?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In Python:</a:t>
            </a:r>
          </a:p>
          <a:p>
            <a:pPr>
              <a:buNone/>
            </a:pPr>
            <a:r>
              <a:rPr lang="en-US" altLang="zh-CN" dirty="0" smtClean="0"/>
              <a:t>	lowercase letters &gt; uppercase letters</a:t>
            </a:r>
          </a:p>
          <a:p>
            <a:pPr>
              <a:buNone/>
            </a:pPr>
            <a:r>
              <a:rPr lang="en-US" altLang="zh-CN" dirty="0" smtClean="0"/>
              <a:t>	&gt; digits &gt; symbols &gt; empty string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‘a’ … ‘z’ &gt; ‘A’ … ‘Z’ &gt; ‘9’ … ‘1’ &gt; ‘&amp;%@$’… &gt; “”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1611</Words>
  <Application>Microsoft Office PowerPoint</Application>
  <PresentationFormat>On-screen Show (4:3)</PresentationFormat>
  <Paragraphs>535</Paragraphs>
  <Slides>50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主题</vt:lpstr>
      <vt:lpstr>Equation</vt:lpstr>
      <vt:lpstr>Slide 1</vt:lpstr>
      <vt:lpstr>About the final test</vt:lpstr>
      <vt:lpstr>Review – Part 1</vt:lpstr>
      <vt:lpstr>String</vt:lpstr>
      <vt:lpstr>String: Indexing and slicing</vt:lpstr>
      <vt:lpstr>String: concatenation and str()</vt:lpstr>
      <vt:lpstr>String: duplication</vt:lpstr>
      <vt:lpstr>String: not mutable</vt:lpstr>
      <vt:lpstr>String: character ordering</vt:lpstr>
      <vt:lpstr>String: method – find(), index()</vt:lpstr>
      <vt:lpstr>String: method – rfind()</vt:lpstr>
      <vt:lpstr>Practice: find out if str1 contains str2</vt:lpstr>
      <vt:lpstr>String: method – isdigit()</vt:lpstr>
      <vt:lpstr>String: method – islower()</vt:lpstr>
      <vt:lpstr>String: method – lower()</vt:lpstr>
      <vt:lpstr>String: method – replace()</vt:lpstr>
      <vt:lpstr>String: method – split()</vt:lpstr>
      <vt:lpstr>String: method – split()</vt:lpstr>
      <vt:lpstr>Chained method calls</vt:lpstr>
      <vt:lpstr>String Chained method calls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Boolean operators</vt:lpstr>
      <vt:lpstr>List</vt:lpstr>
      <vt:lpstr>List: Indexing and slicing</vt:lpstr>
      <vt:lpstr>List: Indexing/slicing and concatenation</vt:lpstr>
      <vt:lpstr>List: convert to list</vt:lpstr>
      <vt:lpstr>List: duplication</vt:lpstr>
      <vt:lpstr>List: mutable</vt:lpstr>
      <vt:lpstr>List: method – index()</vt:lpstr>
      <vt:lpstr>List: method – append()</vt:lpstr>
      <vt:lpstr>List: method – append()</vt:lpstr>
      <vt:lpstr>List: method – pop()</vt:lpstr>
      <vt:lpstr>List: method – pop()</vt:lpstr>
      <vt:lpstr>Method: join()</vt:lpstr>
      <vt:lpstr>List in List</vt:lpstr>
      <vt:lpstr>List in List vs string in list</vt:lpstr>
      <vt:lpstr>List in List vs string in list</vt:lpstr>
      <vt:lpstr>List vs Matrix</vt:lpstr>
      <vt:lpstr>List vs Matrix</vt:lpstr>
      <vt:lpstr>List vs Matrix</vt:lpstr>
      <vt:lpstr>List vs Matrix</vt:lpstr>
      <vt:lpstr>List vs Matrix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</cp:lastModifiedBy>
  <cp:revision>166</cp:revision>
  <dcterms:modified xsi:type="dcterms:W3CDTF">2010-12-09T20:35:09Z</dcterms:modified>
</cp:coreProperties>
</file>