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70" r:id="rId4"/>
    <p:sldId id="271" r:id="rId5"/>
    <p:sldId id="273" r:id="rId6"/>
    <p:sldId id="274" r:id="rId7"/>
    <p:sldId id="277" r:id="rId8"/>
    <p:sldId id="272" r:id="rId9"/>
    <p:sldId id="276" r:id="rId10"/>
    <p:sldId id="275" r:id="rId11"/>
    <p:sldId id="278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2374" autoAdjust="0"/>
  </p:normalViewPr>
  <p:slideViewPr>
    <p:cSldViewPr>
      <p:cViewPr varScale="1">
        <p:scale>
          <a:sx n="72" d="100"/>
          <a:sy n="72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42910" y="2244727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Course A201:</a:t>
            </a:r>
            <a:br>
              <a:rPr lang="en-US" altLang="zh-CN" dirty="0" smtClean="0"/>
            </a:br>
            <a:r>
              <a:rPr lang="en-US" altLang="zh-CN" dirty="0" smtClean="0"/>
              <a:t>Introduction to Programming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500694" y="5357826"/>
            <a:ext cx="3200400" cy="757246"/>
          </a:xfrm>
        </p:spPr>
        <p:txBody>
          <a:bodyPr/>
          <a:lstStyle/>
          <a:p>
            <a:r>
              <a:rPr lang="en-US" altLang="zh-CN" dirty="0" smtClean="0"/>
              <a:t>09/09/2010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[functions:  </a:t>
            </a:r>
            <a:r>
              <a:rPr lang="en-US" altLang="zh-CN" b="1" dirty="0" err="1" smtClean="0"/>
              <a:t>raw_input</a:t>
            </a:r>
            <a:r>
              <a:rPr lang="en-US" altLang="zh-CN" b="1" dirty="0" smtClean="0"/>
              <a:t>]</a:t>
            </a:r>
            <a:endParaRPr lang="en-US" altLang="zh-CN" dirty="0" smtClean="0"/>
          </a:p>
          <a:p>
            <a:pPr>
              <a:buNone/>
            </a:pPr>
            <a:r>
              <a:rPr lang="en-US" altLang="zh-CN" b="1" dirty="0" err="1" smtClean="0"/>
              <a:t>raw_input</a:t>
            </a:r>
            <a:r>
              <a:rPr lang="en-US" altLang="zh-CN" dirty="0" smtClean="0"/>
              <a:t>: </a:t>
            </a:r>
            <a:r>
              <a:rPr lang="en-US" altLang="zh-CN" sz="2800" dirty="0" smtClean="0"/>
              <a:t>reads anything the user input from keyboard, and </a:t>
            </a:r>
            <a:r>
              <a:rPr lang="en-US" altLang="zh-CN" sz="2800" b="1" dirty="0" smtClean="0"/>
              <a:t>returns the value</a:t>
            </a:r>
            <a:r>
              <a:rPr lang="en-US" altLang="zh-CN" sz="2800" dirty="0" smtClean="0"/>
              <a:t> (store it in a variable you named) as a </a:t>
            </a:r>
            <a:r>
              <a:rPr lang="en-US" altLang="zh-CN" sz="2800" b="1" dirty="0" smtClean="0"/>
              <a:t>STRING</a:t>
            </a:r>
          </a:p>
          <a:p>
            <a:pPr lvl="1"/>
            <a:r>
              <a:rPr lang="en-US" altLang="zh-CN" dirty="0" smtClean="0"/>
              <a:t>Ex: </a:t>
            </a:r>
            <a:r>
              <a:rPr lang="en-US" altLang="zh-CN" dirty="0" err="1" smtClean="0"/>
              <a:t>service_rate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raw_input</a:t>
            </a:r>
            <a:r>
              <a:rPr lang="en-US" altLang="zh-CN" dirty="0" smtClean="0"/>
              <a:t>(</a:t>
            </a:r>
            <a:r>
              <a:rPr lang="en-US" altLang="zh-CN" dirty="0" smtClean="0">
                <a:solidFill>
                  <a:srgbClr val="00B050"/>
                </a:solidFill>
              </a:rPr>
              <a:t>‘Please enter the service rate: ’</a:t>
            </a:r>
            <a:r>
              <a:rPr lang="en-US" altLang="zh-CN" dirty="0" smtClean="0"/>
              <a:t>)</a:t>
            </a:r>
          </a:p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   After this, no matter what the user entered, </a:t>
            </a:r>
            <a:r>
              <a:rPr lang="en-US" altLang="zh-CN" dirty="0" err="1" smtClean="0"/>
              <a:t>service_rate</a:t>
            </a:r>
            <a:r>
              <a:rPr lang="en-US" altLang="zh-CN" dirty="0" smtClean="0"/>
              <a:t> would be a string.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572132" y="4077072"/>
            <a:ext cx="2357454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85852" y="4505700"/>
            <a:ext cx="185738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28926" y="4648576"/>
            <a:ext cx="42862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3500430" y="4505700"/>
            <a:ext cx="514356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a prompt message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[Arithmetic operations]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%   :  called modulo/modulus, returns remainder</a:t>
            </a:r>
          </a:p>
          <a:p>
            <a:pPr lvl="1"/>
            <a:r>
              <a:rPr lang="en-US" altLang="zh-CN" dirty="0" smtClean="0"/>
              <a:t>/    : division</a:t>
            </a:r>
          </a:p>
          <a:p>
            <a:pPr lvl="1"/>
            <a:r>
              <a:rPr lang="en-US" altLang="zh-CN" dirty="0" smtClean="0"/>
              <a:t>//  : floor division, returns the quotient</a:t>
            </a:r>
          </a:p>
          <a:p>
            <a:pPr lvl="1"/>
            <a:r>
              <a:rPr lang="en-US" altLang="zh-CN" dirty="0" smtClean="0"/>
              <a:t>** : exponent, 2**3 is 8</a:t>
            </a:r>
          </a:p>
          <a:p>
            <a:pPr lvl="1"/>
            <a:endParaRPr lang="en-US" altLang="zh-CN" dirty="0" smtClean="0"/>
          </a:p>
          <a:p>
            <a:r>
              <a:rPr lang="en-US" altLang="zh-CN" sz="2800" dirty="0" smtClean="0"/>
              <a:t>Due to version conflict, the safest way to perform any division, convert the integers to floating numbers first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a += 1 is short for a = a + 1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571760"/>
          </a:xfrm>
        </p:spPr>
        <p:txBody>
          <a:bodyPr/>
          <a:lstStyle/>
          <a:p>
            <a:r>
              <a:rPr lang="en-US" dirty="0" smtClean="0"/>
              <a:t>Have a nice weekend!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[variable]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name that carries/represents some value</a:t>
            </a:r>
          </a:p>
          <a:p>
            <a:pPr lvl="1"/>
            <a:r>
              <a:rPr lang="en-US" altLang="zh-CN" dirty="0" smtClean="0"/>
              <a:t>You should give them values, before you use them because IDLE does not know what it is and what value it carries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ex: </a:t>
            </a:r>
            <a:r>
              <a:rPr lang="en-US" altLang="zh-CN" dirty="0" err="1" smtClean="0"/>
              <a:t>service_rate</a:t>
            </a:r>
            <a:r>
              <a:rPr lang="en-US" altLang="zh-CN" dirty="0" smtClean="0"/>
              <a:t> = </a:t>
            </a:r>
            <a:r>
              <a:rPr lang="en-US" altLang="zh-CN" dirty="0" smtClean="0">
                <a:solidFill>
                  <a:srgbClr val="00B050"/>
                </a:solidFill>
              </a:rPr>
              <a:t>‘good’</a:t>
            </a:r>
          </a:p>
          <a:p>
            <a:pPr>
              <a:buNone/>
            </a:pPr>
            <a:r>
              <a:rPr lang="en-US" altLang="zh-CN" dirty="0" smtClean="0"/>
              <a:t>      </a:t>
            </a:r>
            <a:r>
              <a:rPr lang="en-US" altLang="zh-CN" dirty="0" err="1" smtClean="0"/>
              <a:t>tip_percent</a:t>
            </a:r>
            <a:r>
              <a:rPr lang="en-US" altLang="zh-CN" dirty="0" smtClean="0"/>
              <a:t> = 0.15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[types]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integer</a:t>
            </a:r>
          </a:p>
          <a:p>
            <a:pPr lvl="1"/>
            <a:r>
              <a:rPr lang="en-US" altLang="zh-CN" dirty="0" smtClean="0"/>
              <a:t>ex: 1; 3; 999; 8019</a:t>
            </a:r>
          </a:p>
          <a:p>
            <a:pPr>
              <a:buNone/>
            </a:pPr>
            <a:r>
              <a:rPr lang="en-US" altLang="zh-CN" dirty="0" smtClean="0"/>
              <a:t> floating point (float)</a:t>
            </a:r>
          </a:p>
          <a:p>
            <a:pPr lvl="1"/>
            <a:r>
              <a:rPr lang="en-US" altLang="zh-CN" dirty="0" smtClean="0"/>
              <a:t>ex: 0.8; 87.467; 3.14159</a:t>
            </a:r>
          </a:p>
          <a:p>
            <a:pPr>
              <a:buNone/>
            </a:pPr>
            <a:r>
              <a:rPr lang="en-US" altLang="zh-CN" dirty="0" smtClean="0"/>
              <a:t> String</a:t>
            </a:r>
          </a:p>
          <a:p>
            <a:pPr lvl="1"/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00B050"/>
                </a:solidFill>
              </a:rPr>
              <a:t>“Hi”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“you name is: ”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00B050"/>
                </a:solidFill>
              </a:rPr>
              <a:t>“@$%^%$”</a:t>
            </a:r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[types]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string: </a:t>
            </a:r>
          </a:p>
          <a:p>
            <a:pPr lvl="1"/>
            <a:r>
              <a:rPr lang="en-US" altLang="zh-CN" dirty="0" smtClean="0"/>
              <a:t>consists of characters(letters, numbers, anything you can type in from keyboard)</a:t>
            </a:r>
          </a:p>
          <a:p>
            <a:pPr lvl="1"/>
            <a:r>
              <a:rPr lang="en-US" altLang="zh-CN" dirty="0" smtClean="0"/>
              <a:t> always within single/double quotes</a:t>
            </a:r>
          </a:p>
          <a:p>
            <a:pPr lvl="1"/>
            <a:r>
              <a:rPr lang="en-US" altLang="zh-CN" dirty="0" smtClean="0"/>
              <a:t>escape sequences: using back slash</a:t>
            </a:r>
          </a:p>
          <a:p>
            <a:pPr lvl="1"/>
            <a:r>
              <a:rPr lang="en-US" altLang="zh-CN" dirty="0" smtClean="0"/>
              <a:t>ex: </a:t>
            </a:r>
            <a:r>
              <a:rPr lang="en-US" altLang="zh-CN" dirty="0" smtClean="0">
                <a:solidFill>
                  <a:srgbClr val="00B050"/>
                </a:solidFill>
              </a:rPr>
              <a:t>‘good’</a:t>
            </a:r>
            <a:r>
              <a:rPr lang="en-US" altLang="zh-CN" dirty="0" smtClean="0"/>
              <a:t>; </a:t>
            </a:r>
            <a:r>
              <a:rPr lang="en-US" altLang="zh-CN" dirty="0" smtClean="0">
                <a:solidFill>
                  <a:srgbClr val="00B050"/>
                </a:solidFill>
              </a:rPr>
              <a:t>“Please enter: ”</a:t>
            </a:r>
            <a:r>
              <a:rPr lang="en-US" altLang="zh-CN" dirty="0" smtClean="0"/>
              <a:t>; </a:t>
            </a:r>
            <a:r>
              <a:rPr lang="en-US" altLang="zh-CN" dirty="0" smtClean="0">
                <a:solidFill>
                  <a:srgbClr val="00B050"/>
                </a:solidFill>
              </a:rPr>
              <a:t>‘812000000’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[types]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string: </a:t>
            </a:r>
          </a:p>
          <a:p>
            <a:pPr lvl="1"/>
            <a:r>
              <a:rPr lang="en-US" altLang="zh-CN" dirty="0" smtClean="0"/>
              <a:t>strings cannot be convert or compared to integers/floats unless they only contains numbers and are converted using type conversion functions</a:t>
            </a:r>
          </a:p>
          <a:p>
            <a:pPr lvl="1"/>
            <a:r>
              <a:rPr lang="en-US" altLang="zh-CN" dirty="0" smtClean="0"/>
              <a:t>Ex: float(service) </a:t>
            </a:r>
            <a:r>
              <a:rPr lang="en-US" altLang="zh-CN" dirty="0" smtClean="0">
                <a:solidFill>
                  <a:srgbClr val="FF0000"/>
                </a:solidFill>
              </a:rPr>
              <a:t>-&gt; ERROR!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   Ex: </a:t>
            </a:r>
            <a:r>
              <a:rPr lang="en-US" altLang="zh-CN" dirty="0" smtClean="0">
                <a:solidFill>
                  <a:srgbClr val="00B050"/>
                </a:solidFill>
              </a:rPr>
              <a:t>‘1’ </a:t>
            </a:r>
            <a:r>
              <a:rPr lang="en-US" altLang="zh-CN" dirty="0" smtClean="0"/>
              <a:t>== 1, result is </a:t>
            </a:r>
            <a:r>
              <a:rPr lang="en-US" altLang="zh-CN" dirty="0" smtClean="0">
                <a:solidFill>
                  <a:srgbClr val="7030A0"/>
                </a:solidFill>
              </a:rPr>
              <a:t>False</a:t>
            </a:r>
          </a:p>
          <a:p>
            <a:pPr lvl="1">
              <a:buNone/>
            </a:pPr>
            <a:r>
              <a:rPr lang="en-US" altLang="zh-CN" dirty="0" smtClean="0"/>
              <a:t>    Ex: a = </a:t>
            </a:r>
            <a:r>
              <a:rPr lang="en-US" altLang="zh-CN" dirty="0" smtClean="0">
                <a:solidFill>
                  <a:srgbClr val="00B050"/>
                </a:solidFill>
              </a:rPr>
              <a:t>‘1’</a:t>
            </a:r>
            <a:r>
              <a:rPr lang="en-US" altLang="zh-CN" dirty="0" smtClean="0"/>
              <a:t>;</a:t>
            </a:r>
            <a:r>
              <a:rPr lang="en-US" altLang="zh-CN" dirty="0" smtClean="0">
                <a:solidFill>
                  <a:srgbClr val="00B050"/>
                </a:solidFill>
              </a:rPr>
              <a:t>  </a:t>
            </a:r>
            <a:r>
              <a:rPr lang="en-US" altLang="zh-CN" dirty="0" smtClean="0"/>
              <a:t>a + 2 </a:t>
            </a:r>
            <a:r>
              <a:rPr lang="en-US" altLang="zh-CN" dirty="0" smtClean="0">
                <a:solidFill>
                  <a:srgbClr val="FF0000"/>
                </a:solidFill>
              </a:rPr>
              <a:t>-&gt; ERROR!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Type conversion functions:</a:t>
            </a:r>
          </a:p>
          <a:p>
            <a:pPr>
              <a:buNone/>
            </a:pPr>
            <a:r>
              <a:rPr lang="en-US" altLang="zh-CN" dirty="0" err="1" smtClean="0"/>
              <a:t>int</a:t>
            </a:r>
            <a:r>
              <a:rPr lang="en-US" altLang="zh-CN" dirty="0" smtClean="0"/>
              <a:t>(),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(), float()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sz="2800" dirty="0" smtClean="0"/>
              <a:t>Variables/Values on both side of “+”(concatenation) should be in the same type</a:t>
            </a:r>
          </a:p>
          <a:p>
            <a:pPr>
              <a:buNone/>
            </a:pPr>
            <a:r>
              <a:rPr lang="en-US" altLang="zh-CN" sz="2800" dirty="0" smtClean="0"/>
              <a:t>Ex:   num1 = 2, num2 = 3</a:t>
            </a:r>
          </a:p>
          <a:p>
            <a:pPr>
              <a:buNone/>
            </a:pPr>
            <a:r>
              <a:rPr lang="en-US" altLang="zh-CN" sz="2800" dirty="0" smtClean="0"/>
              <a:t>	    </a:t>
            </a:r>
            <a:r>
              <a:rPr lang="en-US" altLang="zh-CN" sz="2800" dirty="0" smtClean="0">
                <a:solidFill>
                  <a:srgbClr val="00B050"/>
                </a:solidFill>
              </a:rPr>
              <a:t>“Sum of ” </a:t>
            </a:r>
            <a:r>
              <a:rPr lang="en-US" altLang="zh-CN" sz="2800" dirty="0" smtClean="0"/>
              <a:t>+ num2 +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and ”</a:t>
            </a:r>
            <a:r>
              <a:rPr lang="en-US" altLang="zh-CN" sz="2800" dirty="0" smtClean="0"/>
              <a:t> + num2 </a:t>
            </a:r>
            <a:r>
              <a:rPr lang="en-US" altLang="zh-CN" sz="2800" dirty="0" smtClean="0">
                <a:solidFill>
                  <a:srgbClr val="FF0000"/>
                </a:solidFill>
              </a:rPr>
              <a:t>-&gt; ERROR!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	    </a:t>
            </a:r>
            <a:r>
              <a:rPr lang="en-US" altLang="zh-CN" sz="2800" dirty="0" smtClean="0">
                <a:solidFill>
                  <a:srgbClr val="00B050"/>
                </a:solidFill>
              </a:rPr>
              <a:t>“Sum of ” </a:t>
            </a:r>
            <a:r>
              <a:rPr lang="en-US" altLang="zh-CN" sz="2800" dirty="0" smtClean="0"/>
              <a:t>+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(num2) +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and ” </a:t>
            </a:r>
            <a:r>
              <a:rPr lang="en-US" altLang="zh-CN" sz="2800" dirty="0" smtClean="0"/>
              <a:t>+ </a:t>
            </a:r>
            <a:r>
              <a:rPr lang="en-US" altLang="zh-CN" sz="2800" dirty="0" err="1" smtClean="0"/>
              <a:t>str</a:t>
            </a:r>
            <a:r>
              <a:rPr lang="en-US" altLang="zh-CN" sz="2800" dirty="0" smtClean="0"/>
              <a:t>(num2)</a:t>
            </a:r>
          </a:p>
          <a:p>
            <a:r>
              <a:rPr lang="en-US" altLang="zh-CN" sz="2800" dirty="0" smtClean="0"/>
              <a:t>Be careful about </a:t>
            </a:r>
            <a:r>
              <a:rPr lang="en-US" altLang="zh-CN" sz="2800" b="1" dirty="0" smtClean="0"/>
              <a:t>logical errors</a:t>
            </a:r>
            <a:endParaRPr lang="en-US" altLang="zh-CN" b="1" dirty="0" smtClean="0"/>
          </a:p>
          <a:p>
            <a:pPr lvl="1"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[functions]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7" name="Rectangle 6"/>
          <p:cNvSpPr/>
          <p:nvPr/>
        </p:nvSpPr>
        <p:spPr>
          <a:xfrm>
            <a:off x="3707904" y="3140968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 am a function.</a:t>
            </a:r>
          </a:p>
          <a:p>
            <a:pPr algn="ctr"/>
            <a:r>
              <a:rPr lang="en-US" sz="3200" dirty="0" smtClean="0"/>
              <a:t>I will perform a certain job.</a:t>
            </a:r>
          </a:p>
        </p:txBody>
      </p:sp>
      <p:sp>
        <p:nvSpPr>
          <p:cNvPr id="10" name="副标题 2"/>
          <p:cNvSpPr txBox="1">
            <a:spLocks/>
          </p:cNvSpPr>
          <p:nvPr/>
        </p:nvSpPr>
        <p:spPr>
          <a:xfrm>
            <a:off x="3419872" y="1916832"/>
            <a:ext cx="403244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input1, input2, input3,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932040" y="256490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004048" y="5445224"/>
            <a:ext cx="43204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副标题 2"/>
          <p:cNvSpPr txBox="1">
            <a:spLocks/>
          </p:cNvSpPr>
          <p:nvPr/>
        </p:nvSpPr>
        <p:spPr>
          <a:xfrm>
            <a:off x="3491880" y="6021288"/>
            <a:ext cx="565212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800" b="1" dirty="0" smtClean="0">
                <a:solidFill>
                  <a:srgbClr val="002060"/>
                </a:solidFill>
              </a:rPr>
              <a:t>output1, output2, output3, …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43808" y="2276872"/>
            <a:ext cx="648072" cy="4320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副标题 2"/>
          <p:cNvSpPr txBox="1">
            <a:spLocks/>
          </p:cNvSpPr>
          <p:nvPr/>
        </p:nvSpPr>
        <p:spPr>
          <a:xfrm>
            <a:off x="755576" y="2636912"/>
            <a:ext cx="2952328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You give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some inputs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Arrow Connector 18"/>
          <p:cNvCxnSpPr>
            <a:endCxn id="13" idx="1"/>
          </p:cNvCxnSpPr>
          <p:nvPr/>
        </p:nvCxnSpPr>
        <p:spPr>
          <a:xfrm>
            <a:off x="2699792" y="5949280"/>
            <a:ext cx="792088" cy="32204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副标题 2"/>
          <p:cNvSpPr txBox="1">
            <a:spLocks/>
          </p:cNvSpPr>
          <p:nvPr/>
        </p:nvSpPr>
        <p:spPr>
          <a:xfrm>
            <a:off x="755576" y="4221088"/>
            <a:ext cx="2952328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I give you some outputs back, explicitly</a:t>
            </a:r>
            <a:r>
              <a:rPr kumimoji="0" lang="en-US" altLang="zh-CN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 implicitly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[functions: print]</a:t>
            </a:r>
            <a:endParaRPr lang="en-US" altLang="zh-CN" dirty="0" smtClean="0"/>
          </a:p>
          <a:p>
            <a:pPr>
              <a:buNone/>
            </a:pPr>
            <a:r>
              <a:rPr lang="en-US" altLang="zh-CN" b="1" dirty="0" smtClean="0"/>
              <a:t> </a:t>
            </a:r>
            <a:r>
              <a:rPr lang="en-US" altLang="zh-CN" sz="2800" b="1" dirty="0" smtClean="0"/>
              <a:t>print</a:t>
            </a:r>
            <a:r>
              <a:rPr lang="en-US" altLang="zh-CN" sz="2800" dirty="0" smtClean="0"/>
              <a:t>: output things on the screen</a:t>
            </a:r>
          </a:p>
          <a:p>
            <a:pPr lvl="1"/>
            <a:r>
              <a:rPr lang="en-US" altLang="zh-CN" dirty="0" smtClean="0"/>
              <a:t>Ex: date = </a:t>
            </a:r>
            <a:r>
              <a:rPr lang="en-US" altLang="zh-CN" dirty="0" smtClean="0">
                <a:solidFill>
                  <a:srgbClr val="00B050"/>
                </a:solidFill>
              </a:rPr>
              <a:t>‘Sep. 23th’ </a:t>
            </a:r>
          </a:p>
          <a:p>
            <a:pPr lvl="1">
              <a:buNone/>
            </a:pPr>
            <a:r>
              <a:rPr lang="en-US" altLang="zh-CN" dirty="0" smtClean="0"/>
              <a:t>          print(</a:t>
            </a:r>
            <a:r>
              <a:rPr lang="en-US" altLang="zh-CN" dirty="0" smtClean="0">
                <a:solidFill>
                  <a:srgbClr val="00B050"/>
                </a:solidFill>
              </a:rPr>
              <a:t>‘Today is’</a:t>
            </a:r>
            <a:r>
              <a:rPr lang="en-US" altLang="zh-CN" dirty="0" smtClean="0"/>
              <a:t>,</a:t>
            </a:r>
            <a:r>
              <a:rPr lang="en-US" altLang="zh-CN" dirty="0" smtClean="0">
                <a:solidFill>
                  <a:srgbClr val="00B050"/>
                </a:solidFill>
              </a:rPr>
              <a:t> </a:t>
            </a:r>
            <a:r>
              <a:rPr lang="en-US" altLang="zh-CN" dirty="0" smtClean="0"/>
              <a:t>date)</a:t>
            </a:r>
          </a:p>
          <a:p>
            <a:pPr lvl="1">
              <a:buNone/>
            </a:pPr>
            <a:endParaRPr lang="en-US" altLang="zh-CN" dirty="0" smtClean="0"/>
          </a:p>
          <a:p>
            <a:pPr lvl="1"/>
            <a:r>
              <a:rPr lang="en-US" altLang="zh-CN" dirty="0" smtClean="0"/>
              <a:t>All variables/values you put between parentheses are </a:t>
            </a:r>
            <a:r>
              <a:rPr lang="en-US" altLang="zh-CN" dirty="0" smtClean="0">
                <a:solidFill>
                  <a:srgbClr val="FF0000"/>
                </a:solidFill>
              </a:rPr>
              <a:t>ARGUMENTS</a:t>
            </a:r>
            <a:r>
              <a:rPr lang="en-US" altLang="zh-CN" dirty="0" smtClean="0"/>
              <a:t>. (Important concept!!)</a:t>
            </a:r>
          </a:p>
          <a:p>
            <a:pPr lvl="1">
              <a:buNone/>
            </a:pPr>
            <a:r>
              <a:rPr lang="en-US" altLang="zh-CN" dirty="0" smtClean="0"/>
              <a:t>    Arguments are separated by comma  -&gt; </a:t>
            </a:r>
            <a:r>
              <a:rPr lang="en-US" altLang="zh-CN" b="1" dirty="0" smtClean="0"/>
              <a:t>,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    In the example above, you passes TWO arguments into the function print()</a:t>
            </a:r>
          </a:p>
          <a:p>
            <a:pPr lvl="1"/>
            <a:endParaRPr lang="en-US" altLang="zh-CN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43206" y="3789040"/>
            <a:ext cx="214481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8" idx="1"/>
          </p:cNvCxnSpPr>
          <p:nvPr/>
        </p:nvCxnSpPr>
        <p:spPr>
          <a:xfrm rot="10800000">
            <a:off x="4067944" y="3861049"/>
            <a:ext cx="1584176" cy="2500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副标题 2"/>
          <p:cNvSpPr txBox="1">
            <a:spLocks/>
          </p:cNvSpPr>
          <p:nvPr/>
        </p:nvSpPr>
        <p:spPr>
          <a:xfrm>
            <a:off x="5652120" y="3861048"/>
            <a:ext cx="151216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 [functions: print]</a:t>
            </a:r>
            <a:endParaRPr lang="en-US" altLang="zh-CN" dirty="0" smtClean="0"/>
          </a:p>
          <a:p>
            <a:pPr>
              <a:buNone/>
            </a:pPr>
            <a:r>
              <a:rPr lang="en-US" altLang="zh-CN" b="1" dirty="0" smtClean="0"/>
              <a:t> </a:t>
            </a:r>
            <a:r>
              <a:rPr lang="en-US" altLang="zh-CN" sz="2800" b="1" dirty="0" smtClean="0"/>
              <a:t>print</a:t>
            </a:r>
            <a:r>
              <a:rPr lang="en-US" altLang="zh-CN" sz="2800" dirty="0" smtClean="0"/>
              <a:t>(</a:t>
            </a:r>
            <a:r>
              <a:rPr lang="en-US" altLang="zh-CN" sz="2800" dirty="0" smtClean="0">
                <a:solidFill>
                  <a:srgbClr val="00B050"/>
                </a:solidFill>
              </a:rPr>
              <a:t>“Sum of ” </a:t>
            </a:r>
            <a:r>
              <a:rPr lang="en-US" altLang="zh-CN" sz="2800" dirty="0" smtClean="0"/>
              <a:t>+ num2 +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and ”</a:t>
            </a:r>
            <a:r>
              <a:rPr lang="en-US" altLang="zh-CN" sz="2800" dirty="0" smtClean="0"/>
              <a:t> + num2) </a:t>
            </a:r>
            <a:r>
              <a:rPr lang="en-US" altLang="zh-CN" sz="2800" dirty="0" smtClean="0">
                <a:solidFill>
                  <a:srgbClr val="FF0000"/>
                </a:solidFill>
              </a:rPr>
              <a:t>-&gt; ERROR!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b="1" dirty="0" smtClean="0"/>
              <a:t> print</a:t>
            </a:r>
            <a:r>
              <a:rPr lang="en-US" altLang="zh-CN" sz="2800" dirty="0" smtClean="0"/>
              <a:t>(</a:t>
            </a:r>
            <a:r>
              <a:rPr lang="en-US" altLang="zh-CN" sz="2800" dirty="0" smtClean="0">
                <a:solidFill>
                  <a:srgbClr val="00B050"/>
                </a:solidFill>
              </a:rPr>
              <a:t>“Sum of ”</a:t>
            </a:r>
            <a:r>
              <a:rPr lang="en-US" altLang="zh-CN" sz="2800" dirty="0" smtClean="0"/>
              <a:t>,</a:t>
            </a:r>
            <a:r>
              <a:rPr lang="en-US" altLang="zh-CN" sz="2800" dirty="0" smtClean="0">
                <a:solidFill>
                  <a:srgbClr val="00B050"/>
                </a:solidFill>
              </a:rPr>
              <a:t> </a:t>
            </a:r>
            <a:r>
              <a:rPr lang="en-US" altLang="zh-CN" sz="2800" dirty="0" smtClean="0"/>
              <a:t>num2, </a:t>
            </a:r>
            <a:r>
              <a:rPr lang="en-US" altLang="zh-CN" sz="2800" dirty="0" smtClean="0">
                <a:solidFill>
                  <a:srgbClr val="00B050"/>
                </a:solidFill>
              </a:rPr>
              <a:t>“ and ”</a:t>
            </a:r>
            <a:r>
              <a:rPr lang="en-US" altLang="zh-CN" sz="2800" dirty="0" smtClean="0"/>
              <a:t>, num2) </a:t>
            </a:r>
            <a:r>
              <a:rPr lang="en-US" altLang="zh-CN" sz="2800" dirty="0" smtClean="0">
                <a:solidFill>
                  <a:srgbClr val="002060"/>
                </a:solidFill>
              </a:rPr>
              <a:t>-&gt; CORRECT!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zh-CN" sz="2800" dirty="0" smtClean="0"/>
          </a:p>
          <a:p>
            <a:pPr lvl="1"/>
            <a:r>
              <a:rPr lang="en-US" altLang="zh-CN" dirty="0" smtClean="0"/>
              <a:t>In the first line, the concatenation will be executed first, that’s when error happens. Variables/values on both sides of </a:t>
            </a:r>
            <a:r>
              <a:rPr lang="en-US" altLang="zh-CN" b="1" dirty="0" smtClean="0"/>
              <a:t>+</a:t>
            </a:r>
            <a:r>
              <a:rPr lang="en-US" altLang="zh-CN" dirty="0" smtClean="0"/>
              <a:t> should be in the same type</a:t>
            </a:r>
          </a:p>
          <a:p>
            <a:pPr lvl="1"/>
            <a:r>
              <a:rPr lang="en-US" altLang="zh-CN" dirty="0" smtClean="0"/>
              <a:t>In the second line, there are </a:t>
            </a:r>
            <a:r>
              <a:rPr lang="en-US" altLang="zh-CN" b="1" dirty="0" smtClean="0"/>
              <a:t>3</a:t>
            </a:r>
            <a:r>
              <a:rPr lang="en-US" altLang="zh-CN" dirty="0" smtClean="0"/>
              <a:t> commas. So, you actually passed </a:t>
            </a:r>
            <a:r>
              <a:rPr lang="en-US" altLang="zh-CN" b="1" dirty="0" smtClean="0"/>
              <a:t>4 arguments</a:t>
            </a:r>
            <a:r>
              <a:rPr lang="en-US" altLang="zh-CN" dirty="0" smtClean="0"/>
              <a:t> into function print. Different arguments can be in different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587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主题</vt:lpstr>
      <vt:lpstr>Course A201: Introduction to Programming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Recap</vt:lpstr>
      <vt:lpstr>Have a nice weekend!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A201: Introduction to Programming</dc:title>
  <cp:lastModifiedBy>Linger Xu</cp:lastModifiedBy>
  <cp:revision>153</cp:revision>
  <dcterms:modified xsi:type="dcterms:W3CDTF">2010-09-15T12:54:33Z</dcterms:modified>
</cp:coreProperties>
</file>